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9"/>
  </p:notesMasterIdLst>
  <p:handoutMasterIdLst>
    <p:handoutMasterId r:id="rId30"/>
  </p:handoutMasterIdLst>
  <p:sldIdLst>
    <p:sldId id="256" r:id="rId8"/>
    <p:sldId id="271" r:id="rId9"/>
    <p:sldId id="359" r:id="rId10"/>
    <p:sldId id="358" r:id="rId11"/>
    <p:sldId id="360" r:id="rId12"/>
    <p:sldId id="361" r:id="rId13"/>
    <p:sldId id="362" r:id="rId14"/>
    <p:sldId id="363" r:id="rId15"/>
    <p:sldId id="364" r:id="rId16"/>
    <p:sldId id="372" r:id="rId17"/>
    <p:sldId id="365" r:id="rId18"/>
    <p:sldId id="368" r:id="rId19"/>
    <p:sldId id="369" r:id="rId20"/>
    <p:sldId id="370" r:id="rId21"/>
    <p:sldId id="371" r:id="rId22"/>
    <p:sldId id="355" r:id="rId23"/>
    <p:sldId id="366" r:id="rId24"/>
    <p:sldId id="356" r:id="rId25"/>
    <p:sldId id="367" r:id="rId26"/>
    <p:sldId id="352" r:id="rId27"/>
    <p:sldId id="305" r:id="rId28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Cantrell" initials="CC" lastIdx="1" clrIdx="0">
    <p:extLst>
      <p:ext uri="{19B8F6BF-5375-455C-9EA6-DF929625EA0E}">
        <p15:presenceInfo xmlns:p15="http://schemas.microsoft.com/office/powerpoint/2012/main" userId="0a3921c27bcf8d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7F0055"/>
    <a:srgbClr val="00C000"/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0" autoAdjust="0"/>
    <p:restoredTop sz="87515" autoAdjust="0"/>
  </p:normalViewPr>
  <p:slideViewPr>
    <p:cSldViewPr>
      <p:cViewPr varScale="1">
        <p:scale>
          <a:sx n="126" d="100"/>
          <a:sy n="126" d="100"/>
        </p:scale>
        <p:origin x="132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6"/>
    </p:cViewPr>
  </p:outlin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C9F07-41B7-400B-BE63-4FF003BDA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4257F-C598-4063-95E4-6153EFD75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267FA5E1-C9C8-4E37-9952-831FB29BD504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9D47-3F66-4E6E-BC4B-D6EFACDD77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32A3-8367-4B3D-A6EF-B40DEEE180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25DA727-4E9D-4984-95FA-DDDFC31E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74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We’ll look at the OO basic syntax here. Next lesson we’ll look at constructors, operator overloads, and static members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C13F-4BBB-49EA-84E6-8F63BB2B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F7CD15-55F0-4AE0-B2F1-0406630079E1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Timely Tools Software</a:t>
            </a:r>
          </a:p>
          <a:p>
            <a:endParaRPr lang="en-US" dirty="0"/>
          </a:p>
          <a:p>
            <a:r>
              <a:rPr lang="en-US" dirty="0"/>
              <a:t>They use my clock because reuse is good.</a:t>
            </a:r>
          </a:p>
          <a:p>
            <a:endParaRPr lang="en-US" dirty="0"/>
          </a:p>
          <a:p>
            <a:r>
              <a:rPr lang="en-US" dirty="0"/>
              <a:t>No pets were harmed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83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Timely Tools Software</a:t>
            </a:r>
          </a:p>
          <a:p>
            <a:endParaRPr lang="en-US" dirty="0"/>
          </a:p>
          <a:p>
            <a:r>
              <a:rPr lang="en-US" dirty="0"/>
              <a:t>They use my clock because reuse is good.</a:t>
            </a:r>
          </a:p>
          <a:p>
            <a:endParaRPr lang="en-US" dirty="0"/>
          </a:p>
          <a:p>
            <a:r>
              <a:rPr lang="en-US" dirty="0"/>
              <a:t>No pets were harmed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41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don’t see Jan in this photo. She came to my office and broke my arm.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35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Timely Tools Software</a:t>
            </a:r>
          </a:p>
          <a:p>
            <a:endParaRPr lang="en-US" dirty="0"/>
          </a:p>
          <a:p>
            <a:r>
              <a:rPr lang="en-US" dirty="0"/>
              <a:t>They use my clock because reuse is good.</a:t>
            </a:r>
          </a:p>
          <a:p>
            <a:endParaRPr lang="en-US" dirty="0"/>
          </a:p>
          <a:p>
            <a:r>
              <a:rPr lang="en-US" dirty="0"/>
              <a:t>No pets were harmed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Timely Tools Software</a:t>
            </a:r>
          </a:p>
          <a:p>
            <a:endParaRPr lang="en-US" dirty="0"/>
          </a:p>
          <a:p>
            <a:r>
              <a:rPr lang="en-US" dirty="0"/>
              <a:t>All the math is over here where it belongs … in the implementation of the clock.</a:t>
            </a:r>
          </a:p>
          <a:p>
            <a:endParaRPr lang="en-US" dirty="0"/>
          </a:p>
          <a:p>
            <a:r>
              <a:rPr lang="en-US" dirty="0"/>
              <a:t>They use my clock because reuse is good.</a:t>
            </a:r>
          </a:p>
          <a:p>
            <a:endParaRPr lang="en-US" dirty="0"/>
          </a:p>
          <a:p>
            <a:r>
              <a:rPr lang="en-US" dirty="0"/>
              <a:t>No pets were harmed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26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“Interface” What “inside” these objects? We don’t know. We don’t care. They went to a lot of trouble to make this public interface for you. No need to open it up and dig around inside.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cater to the user, don’t make the user dock to your clunky interface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just use objects that are attributes in these examples. Use objects that do things.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Terminology: fields, instances, class, members, methods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Things we usually see: User(</a:t>
            </a:r>
            <a:r>
              <a:rPr lang="en-US" dirty="0" err="1"/>
              <a:t>name,address,phone</a:t>
            </a:r>
            <a:r>
              <a:rPr lang="en-US" dirty="0"/>
              <a:t>), Book(</a:t>
            </a:r>
            <a:r>
              <a:rPr lang="en-US" dirty="0" err="1"/>
              <a:t>isbn,author,publisher</a:t>
            </a:r>
            <a:r>
              <a:rPr lang="en-US" dirty="0"/>
              <a:t>). But what do we DO to these. Not much. Just data holders. A “true” object has behavior that we use.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Python: json, requests, files, sockets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Java: </a:t>
            </a:r>
            <a:r>
              <a:rPr lang="en-US" dirty="0" err="1"/>
              <a:t>CSVReader</a:t>
            </a:r>
            <a:r>
              <a:rPr lang="en-US" dirty="0"/>
              <a:t>, Collator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C++: &lt;random&gt;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List, Java </a:t>
            </a:r>
            <a:r>
              <a:rPr lang="en-US" dirty="0" err="1"/>
              <a:t>ArrayList</a:t>
            </a:r>
            <a:r>
              <a:rPr lang="en-US" dirty="0"/>
              <a:t>, C++ vector</a:t>
            </a:r>
          </a:p>
          <a:p>
            <a:pPr marL="0" indent="0">
              <a:buNone/>
            </a:pPr>
            <a:r>
              <a:rPr lang="en-US" dirty="0"/>
              <a:t>    - list (constructor, __</a:t>
            </a:r>
            <a:r>
              <a:rPr lang="en-US" dirty="0" err="1"/>
              <a:t>len</a:t>
            </a:r>
            <a:r>
              <a:rPr lang="en-US" dirty="0"/>
              <a:t>__, __reversed__, __</a:t>
            </a:r>
            <a:r>
              <a:rPr lang="en-US" dirty="0" err="1"/>
              <a:t>setitem</a:t>
            </a:r>
            <a:r>
              <a:rPr lang="en-US" dirty="0"/>
              <a:t>__, __</a:t>
            </a:r>
            <a:r>
              <a:rPr lang="en-US" dirty="0" err="1"/>
              <a:t>sizeof</a:t>
            </a:r>
            <a:r>
              <a:rPr lang="en-US" dirty="0"/>
              <a:t>__, __str__, append,__getitem__,insert,clear,copy,index,pop,remove,reverse,sort,__delitem__,__sizeof__)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4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 “Point” class has public members … for speed in the GUI library</a:t>
            </a:r>
          </a:p>
          <a:p>
            <a:r>
              <a:rPr lang="en-US" dirty="0"/>
              <a:t>C++ has “struct” … better word for these kinds of things?</a:t>
            </a:r>
          </a:p>
          <a:p>
            <a:r>
              <a:rPr lang="en-US" dirty="0"/>
              <a:t>Profile to find out</a:t>
            </a:r>
          </a:p>
          <a:p>
            <a:r>
              <a:rPr lang="en-US" dirty="0"/>
              <a:t>Need some insight into how it will be used in the future (crystal ball)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6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60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Java peeps are more strict. Python has PEP8. C++ is much more loose.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 project might have a firm coding standard. Try and adhere to the style of existing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7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Public-private differently (not at all in python … just a convention)</a:t>
            </a:r>
          </a:p>
          <a:p>
            <a:endParaRPr lang="en-US" dirty="0"/>
          </a:p>
          <a:p>
            <a:r>
              <a:rPr lang="en-US" dirty="0"/>
              <a:t>“this” is implicit – hidden except in python. “this” and “self” are there for you to use. The compiler will add it for you.</a:t>
            </a:r>
          </a:p>
          <a:p>
            <a:endParaRPr lang="en-US" dirty="0"/>
          </a:p>
          <a:p>
            <a:r>
              <a:rPr lang="en-US" dirty="0"/>
              <a:t>Using code is pretty similar. “new” to bring an object into existence on the heap. C++ has another option – entire lesson coming up on that.</a:t>
            </a:r>
          </a:p>
          <a:p>
            <a:endParaRPr lang="en-US" dirty="0"/>
          </a:p>
          <a:p>
            <a:r>
              <a:rPr lang="en-US" dirty="0"/>
              <a:t>Use the dot to access public data or call methods (arrow operator in C++)`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2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some additional reading on the web.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81C77-55F5-4650-ADAB-143FF40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0A22FB2-3F66-4CB5-B456-5FB2FE10DE8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a couple of things to think about and/or try. This is totally optional … nothing for you to send to me.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D21A-57F1-412E-B2BC-299D381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0BF5907-F0BD-45FC-B7B8-6C093E7322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#15 You get to decide when the object can be deleted (not always easy to know). A frequent error is to forget to delete it or delete it prematurely.</a:t>
            </a:r>
          </a:p>
          <a:p>
            <a:endParaRPr lang="en-US" dirty="0"/>
          </a:p>
          <a:p>
            <a:r>
              <a:rPr lang="en-US" dirty="0"/>
              <a:t>#22 AUTOMATIC DELETE is not garbage collection. It is immediately removed from memory, but here it happens automatically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2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order of public/private doesn’t matter. In fact, the order doesn’t matter at all.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Order of public/private?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Naming conventions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Creating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Methods and self/this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(public, private) Enforced at runtime. Doesn’t mean much to python.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7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Order of public/private?</a:t>
            </a:r>
          </a:p>
          <a:p>
            <a:pPr marL="0" indent="0">
              <a:buNone/>
            </a:pPr>
            <a:r>
              <a:rPr lang="en-US" dirty="0"/>
              <a:t>Show “</a:t>
            </a:r>
            <a:r>
              <a:rPr lang="en-US" dirty="0" err="1"/>
              <a:t>this.method</a:t>
            </a:r>
            <a:r>
              <a:rPr lang="en-US" dirty="0"/>
              <a:t>” in future slide … when “this” makes sense with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Naming conventions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Creating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Methods and self/this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(public, private) Enforced at runtime. Doesn’t mean much to python.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30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Operator overloading next lesson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Order of public/private?</a:t>
            </a:r>
          </a:p>
          <a:p>
            <a:pPr marL="0" indent="0">
              <a:buNone/>
            </a:pPr>
            <a:r>
              <a:rPr lang="en-US" dirty="0"/>
              <a:t>Show “</a:t>
            </a:r>
            <a:r>
              <a:rPr lang="en-US" dirty="0" err="1"/>
              <a:t>this.method</a:t>
            </a:r>
            <a:r>
              <a:rPr lang="en-US" dirty="0"/>
              <a:t>” in future slide … when “this” makes sense with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Naming conventions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Creating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Methods and self/this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(public, private) Enforced at runtime. Doesn’t mean much to python.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5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3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there is no data definition. You can add data any time (usually a constructor … next lesson)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37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getLocation</a:t>
            </a:r>
            <a:r>
              <a:rPr lang="en-US" dirty="0"/>
              <a:t> seems a little silly, right? Why not just make them public and let the user’s get them directly?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9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 Oriented 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NU_Classpat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B0EiLXUC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ev.to/charanrajgolla/beginners-guide---object-oriented-programmi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8617"/>
            <a:ext cx="58674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Using Objects</a:t>
            </a:r>
          </a:p>
          <a:p>
            <a:pPr>
              <a:buFont typeface="Arial" charset="0"/>
              <a:buChar char="•"/>
            </a:pPr>
            <a:r>
              <a:rPr lang="en-US" dirty="0"/>
              <a:t>Defining Objects</a:t>
            </a:r>
          </a:p>
          <a:p>
            <a:pPr>
              <a:buFont typeface="Arial" charset="0"/>
              <a:buChar char="•"/>
            </a:pPr>
            <a:r>
              <a:rPr lang="en-US" dirty="0"/>
              <a:t>Encapsulation/API</a:t>
            </a:r>
          </a:p>
          <a:p>
            <a:pPr>
              <a:buFont typeface="Arial" charset="0"/>
              <a:buChar char="•"/>
            </a:pPr>
            <a:r>
              <a:rPr lang="en-US" dirty="0"/>
              <a:t>Terminology/Naming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2EAC3-C803-4C08-91DB-46E3E82F0C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93854"/>
            <a:ext cx="4333780" cy="260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714A9-7DE5-4315-8493-4FCEFBB8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EB8E50-2E67-497D-92D5-53FAB9943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57151"/>
            <a:ext cx="5638800" cy="609600"/>
          </a:xfrm>
        </p:spPr>
        <p:txBody>
          <a:bodyPr/>
          <a:lstStyle/>
          <a:p>
            <a:r>
              <a:rPr lang="en-US" dirty="0"/>
              <a:t>Data Members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3235B4-325F-49FF-8E26-5675E1D55D8B}"/>
              </a:ext>
            </a:extLst>
          </p:cNvPr>
          <p:cNvSpPr/>
          <p:nvPr/>
        </p:nvSpPr>
        <p:spPr>
          <a:xfrm>
            <a:off x="228600" y="540808"/>
            <a:ext cx="4343400" cy="4233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loc)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loc;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- 0.10;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(/*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this,*/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location)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location;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F2851-CCA9-4124-85A3-7CC185A0017A}"/>
              </a:ext>
            </a:extLst>
          </p:cNvPr>
          <p:cNvSpPr/>
          <p:nvPr/>
        </p:nvSpPr>
        <p:spPr>
          <a:xfrm>
            <a:off x="4897755" y="1338534"/>
            <a:ext cx="3667125" cy="2695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bob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 = bob-&gt;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getLocation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(50);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 = bob-&gt;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getLocation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 = bob-&gt;location;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8CD16-4520-4C6E-A623-8040971D823A}"/>
              </a:ext>
            </a:extLst>
          </p:cNvPr>
          <p:cNvSpPr txBox="1"/>
          <p:nvPr/>
        </p:nvSpPr>
        <p:spPr>
          <a:xfrm>
            <a:off x="3429000" y="540808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83299-086C-4A41-945A-62769EEEE08C}"/>
              </a:ext>
            </a:extLst>
          </p:cNvPr>
          <p:cNvSpPr txBox="1"/>
          <p:nvPr/>
        </p:nvSpPr>
        <p:spPr>
          <a:xfrm>
            <a:off x="7853832" y="1338534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13975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9A441B3B-E53B-4C33-B68E-C6D0A7D5B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68" y="4049522"/>
            <a:ext cx="1368431" cy="912572"/>
          </a:xfrm>
          <a:prstGeom prst="rect">
            <a:avLst/>
          </a:prstGeom>
        </p:spPr>
      </p:pic>
      <p:pic>
        <p:nvPicPr>
          <p:cNvPr id="23" name="Picture 22" descr="A vase filled with purple flowers&#10;&#10;Description automatically generated">
            <a:extLst>
              <a:ext uri="{FF2B5EF4-FFF2-40B4-BE49-F238E27FC236}">
                <a16:creationId xmlns:a16="http://schemas.microsoft.com/office/drawing/2014/main" id="{B587952F-7DF0-4AFB-88B4-C4147F5756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19" y="2421655"/>
            <a:ext cx="2367692" cy="1775769"/>
          </a:xfrm>
          <a:prstGeom prst="rect">
            <a:avLst/>
          </a:prstGeom>
        </p:spPr>
      </p:pic>
      <p:pic>
        <p:nvPicPr>
          <p:cNvPr id="21" name="Picture 20" descr="A cat lying on a bed&#10;&#10;Description automatically generated">
            <a:extLst>
              <a:ext uri="{FF2B5EF4-FFF2-40B4-BE49-F238E27FC236}">
                <a16:creationId xmlns:a16="http://schemas.microsoft.com/office/drawing/2014/main" id="{23340C7E-A44C-4439-95A4-1F45EF39D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00" y="2624781"/>
            <a:ext cx="1752600" cy="791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66FF9-F1E4-4880-99E7-B8989176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Time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A85E-EA9E-40E5-B4C4-BE97B68FA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628255"/>
          </a:xfrm>
        </p:spPr>
        <p:txBody>
          <a:bodyPr/>
          <a:lstStyle/>
          <a:p>
            <a:r>
              <a:rPr lang="en-US" dirty="0"/>
              <a:t>How lack of encapsulation broke my arm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32975-7536-4250-9D39-EFF231CD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41886C-9B79-4C60-8624-6DF5524B1FC7}"/>
              </a:ext>
            </a:extLst>
          </p:cNvPr>
          <p:cNvSpPr/>
          <p:nvPr/>
        </p:nvSpPr>
        <p:spPr>
          <a:xfrm>
            <a:off x="228600" y="2175435"/>
            <a:ext cx="1828800" cy="1269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76709-CFDA-4C4E-830C-1722DAA9D663}"/>
              </a:ext>
            </a:extLst>
          </p:cNvPr>
          <p:cNvSpPr txBox="1"/>
          <p:nvPr/>
        </p:nvSpPr>
        <p:spPr>
          <a:xfrm>
            <a:off x="1346352" y="2175434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FA747E-7F1C-482A-8350-0AB93CF75F68}"/>
              </a:ext>
            </a:extLst>
          </p:cNvPr>
          <p:cNvSpPr/>
          <p:nvPr/>
        </p:nvSpPr>
        <p:spPr>
          <a:xfrm>
            <a:off x="2477900" y="1639710"/>
            <a:ext cx="2659908" cy="107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3600;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60;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% 60;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7DFAA-7735-44F5-A4E2-3F7169B03557}"/>
              </a:ext>
            </a:extLst>
          </p:cNvPr>
          <p:cNvSpPr txBox="1"/>
          <p:nvPr/>
        </p:nvSpPr>
        <p:spPr>
          <a:xfrm>
            <a:off x="4426760" y="1639709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006035-35EC-4E50-899E-4A605C74F714}"/>
              </a:ext>
            </a:extLst>
          </p:cNvPr>
          <p:cNvSpPr/>
          <p:nvPr/>
        </p:nvSpPr>
        <p:spPr>
          <a:xfrm>
            <a:off x="5297451" y="1639709"/>
            <a:ext cx="2630724" cy="676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3600;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F599A-7FE5-4CD0-A1AF-B307609A9CC5}"/>
              </a:ext>
            </a:extLst>
          </p:cNvPr>
          <p:cNvSpPr txBox="1"/>
          <p:nvPr/>
        </p:nvSpPr>
        <p:spPr>
          <a:xfrm>
            <a:off x="7217127" y="1654108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855BE-BC1D-4090-97A7-C43912591E00}"/>
              </a:ext>
            </a:extLst>
          </p:cNvPr>
          <p:cNvSpPr/>
          <p:nvPr/>
        </p:nvSpPr>
        <p:spPr>
          <a:xfrm>
            <a:off x="263272" y="3726030"/>
            <a:ext cx="2659909" cy="107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3600;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60;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% 60;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0680E-EA41-4452-9C98-CC0E178C2A9B}"/>
              </a:ext>
            </a:extLst>
          </p:cNvPr>
          <p:cNvSpPr txBox="1"/>
          <p:nvPr/>
        </p:nvSpPr>
        <p:spPr>
          <a:xfrm>
            <a:off x="2194789" y="3730558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C47D0-A708-4FDB-997B-DD5A04E3B787}"/>
              </a:ext>
            </a:extLst>
          </p:cNvPr>
          <p:cNvSpPr txBox="1"/>
          <p:nvPr/>
        </p:nvSpPr>
        <p:spPr>
          <a:xfrm>
            <a:off x="2416308" y="1251700"/>
            <a:ext cx="22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Eat (Jan)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91539-BE91-47DD-BA5D-5F1DF7391CC4}"/>
              </a:ext>
            </a:extLst>
          </p:cNvPr>
          <p:cNvSpPr txBox="1"/>
          <p:nvPr/>
        </p:nvSpPr>
        <p:spPr>
          <a:xfrm>
            <a:off x="5297451" y="1255796"/>
            <a:ext cx="240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Drink (Bob)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B3C6B-3795-43AD-BADA-2CD4F2015BA2}"/>
              </a:ext>
            </a:extLst>
          </p:cNvPr>
          <p:cNvSpPr/>
          <p:nvPr/>
        </p:nvSpPr>
        <p:spPr>
          <a:xfrm>
            <a:off x="3721880" y="3923648"/>
            <a:ext cx="2450320" cy="873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60;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% 60;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B5FF1-BB18-494E-81AE-226AB56A4069}"/>
              </a:ext>
            </a:extLst>
          </p:cNvPr>
          <p:cNvSpPr txBox="1"/>
          <p:nvPr/>
        </p:nvSpPr>
        <p:spPr>
          <a:xfrm>
            <a:off x="5486040" y="3923648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44A0B-18BD-4496-967B-4C2B1D253905}"/>
              </a:ext>
            </a:extLst>
          </p:cNvPr>
          <p:cNvSpPr txBox="1"/>
          <p:nvPr/>
        </p:nvSpPr>
        <p:spPr>
          <a:xfrm>
            <a:off x="3599541" y="3516961"/>
            <a:ext cx="22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Cook (Tom)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7D129C-1162-45FE-B853-4B60A579F575}"/>
              </a:ext>
            </a:extLst>
          </p:cNvPr>
          <p:cNvSpPr txBox="1"/>
          <p:nvPr/>
        </p:nvSpPr>
        <p:spPr>
          <a:xfrm>
            <a:off x="173956" y="1795016"/>
            <a:ext cx="188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Nap Time (Me)</a:t>
            </a:r>
          </a:p>
        </p:txBody>
      </p:sp>
    </p:spTree>
    <p:extLst>
      <p:ext uri="{BB962C8B-B14F-4D97-AF65-F5344CB8AC3E}">
        <p14:creationId xmlns:p14="http://schemas.microsoft.com/office/powerpoint/2010/main" val="3090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  <p:bldP spid="10" grpId="0" animBg="1"/>
      <p:bldP spid="11" grpId="0"/>
      <p:bldP spid="14" grpId="0"/>
      <p:bldP spid="15" grpId="0"/>
      <p:bldP spid="16" grpId="0" animBg="1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9A441B3B-E53B-4C33-B68E-C6D0A7D5B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68" y="4049522"/>
            <a:ext cx="1368431" cy="912572"/>
          </a:xfrm>
          <a:prstGeom prst="rect">
            <a:avLst/>
          </a:prstGeom>
        </p:spPr>
      </p:pic>
      <p:pic>
        <p:nvPicPr>
          <p:cNvPr id="23" name="Picture 22" descr="A vase filled with purple flowers&#10;&#10;Description automatically generated">
            <a:extLst>
              <a:ext uri="{FF2B5EF4-FFF2-40B4-BE49-F238E27FC236}">
                <a16:creationId xmlns:a16="http://schemas.microsoft.com/office/drawing/2014/main" id="{B587952F-7DF0-4AFB-88B4-C4147F5756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02" y="2196482"/>
            <a:ext cx="2367692" cy="1775769"/>
          </a:xfrm>
          <a:prstGeom prst="rect">
            <a:avLst/>
          </a:prstGeom>
        </p:spPr>
      </p:pic>
      <p:pic>
        <p:nvPicPr>
          <p:cNvPr id="21" name="Picture 20" descr="A cat lying on a bed&#10;&#10;Description automatically generated">
            <a:extLst>
              <a:ext uri="{FF2B5EF4-FFF2-40B4-BE49-F238E27FC236}">
                <a16:creationId xmlns:a16="http://schemas.microsoft.com/office/drawing/2014/main" id="{23340C7E-A44C-4439-95A4-1F45EF39D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49" y="2357959"/>
            <a:ext cx="1752600" cy="791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66FF9-F1E4-4880-99E7-B8989176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Time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32975-7536-4250-9D39-EFF231CD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41886C-9B79-4C60-8624-6DF5524B1FC7}"/>
              </a:ext>
            </a:extLst>
          </p:cNvPr>
          <p:cNvSpPr/>
          <p:nvPr/>
        </p:nvSpPr>
        <p:spPr>
          <a:xfrm>
            <a:off x="301425" y="1681624"/>
            <a:ext cx="1828800" cy="1664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76709-CFDA-4C4E-830C-1722DAA9D663}"/>
              </a:ext>
            </a:extLst>
          </p:cNvPr>
          <p:cNvSpPr txBox="1"/>
          <p:nvPr/>
        </p:nvSpPr>
        <p:spPr>
          <a:xfrm>
            <a:off x="1419177" y="1681623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FA747E-7F1C-482A-8350-0AB93CF75F68}"/>
              </a:ext>
            </a:extLst>
          </p:cNvPr>
          <p:cNvSpPr/>
          <p:nvPr/>
        </p:nvSpPr>
        <p:spPr>
          <a:xfrm>
            <a:off x="2438249" y="1372888"/>
            <a:ext cx="2659908" cy="107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3600;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60;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% 60;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7DFAA-7735-44F5-A4E2-3F7169B03557}"/>
              </a:ext>
            </a:extLst>
          </p:cNvPr>
          <p:cNvSpPr txBox="1"/>
          <p:nvPr/>
        </p:nvSpPr>
        <p:spPr>
          <a:xfrm>
            <a:off x="3556001" y="1372887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006035-35EC-4E50-899E-4A605C74F714}"/>
              </a:ext>
            </a:extLst>
          </p:cNvPr>
          <p:cNvSpPr/>
          <p:nvPr/>
        </p:nvSpPr>
        <p:spPr>
          <a:xfrm>
            <a:off x="5257800" y="1372887"/>
            <a:ext cx="2630724" cy="676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3600;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F599A-7FE5-4CD0-A1AF-B307609A9CC5}"/>
              </a:ext>
            </a:extLst>
          </p:cNvPr>
          <p:cNvSpPr txBox="1"/>
          <p:nvPr/>
        </p:nvSpPr>
        <p:spPr>
          <a:xfrm>
            <a:off x="7177476" y="1387286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855BE-BC1D-4090-97A7-C43912591E00}"/>
              </a:ext>
            </a:extLst>
          </p:cNvPr>
          <p:cNvSpPr/>
          <p:nvPr/>
        </p:nvSpPr>
        <p:spPr>
          <a:xfrm>
            <a:off x="263272" y="3726030"/>
            <a:ext cx="2659909" cy="107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0680E-EA41-4452-9C98-CC0E178C2A9B}"/>
              </a:ext>
            </a:extLst>
          </p:cNvPr>
          <p:cNvSpPr txBox="1"/>
          <p:nvPr/>
        </p:nvSpPr>
        <p:spPr>
          <a:xfrm>
            <a:off x="2210017" y="372603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C47D0-A708-4FDB-997B-DD5A04E3B787}"/>
              </a:ext>
            </a:extLst>
          </p:cNvPr>
          <p:cNvSpPr txBox="1"/>
          <p:nvPr/>
        </p:nvSpPr>
        <p:spPr>
          <a:xfrm>
            <a:off x="2376657" y="984878"/>
            <a:ext cx="22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Eat (Jan)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91539-BE91-47DD-BA5D-5F1DF7391CC4}"/>
              </a:ext>
            </a:extLst>
          </p:cNvPr>
          <p:cNvSpPr txBox="1"/>
          <p:nvPr/>
        </p:nvSpPr>
        <p:spPr>
          <a:xfrm>
            <a:off x="5257800" y="988974"/>
            <a:ext cx="240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Drink (Bob)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B3C6B-3795-43AD-BADA-2CD4F2015BA2}"/>
              </a:ext>
            </a:extLst>
          </p:cNvPr>
          <p:cNvSpPr/>
          <p:nvPr/>
        </p:nvSpPr>
        <p:spPr>
          <a:xfrm>
            <a:off x="3721880" y="3923648"/>
            <a:ext cx="2450320" cy="873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60;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% 60;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B5FF1-BB18-494E-81AE-226AB56A4069}"/>
              </a:ext>
            </a:extLst>
          </p:cNvPr>
          <p:cNvSpPr txBox="1"/>
          <p:nvPr/>
        </p:nvSpPr>
        <p:spPr>
          <a:xfrm>
            <a:off x="4839632" y="3923647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44A0B-18BD-4496-967B-4C2B1D253905}"/>
              </a:ext>
            </a:extLst>
          </p:cNvPr>
          <p:cNvSpPr txBox="1"/>
          <p:nvPr/>
        </p:nvSpPr>
        <p:spPr>
          <a:xfrm>
            <a:off x="3599541" y="3516961"/>
            <a:ext cx="22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Cook (Tom)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7D129C-1162-45FE-B853-4B60A579F575}"/>
              </a:ext>
            </a:extLst>
          </p:cNvPr>
          <p:cNvSpPr txBox="1"/>
          <p:nvPr/>
        </p:nvSpPr>
        <p:spPr>
          <a:xfrm>
            <a:off x="208628" y="1232804"/>
            <a:ext cx="188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Nap Time (Me)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11279-73F3-4C86-8543-F573A95D89AF}"/>
              </a:ext>
            </a:extLst>
          </p:cNvPr>
          <p:cNvSpPr txBox="1"/>
          <p:nvPr/>
        </p:nvSpPr>
        <p:spPr>
          <a:xfrm>
            <a:off x="4771496" y="2542802"/>
            <a:ext cx="2021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No plants or animals were harmed in this tragic tale.</a:t>
            </a:r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E2C3292A-4384-40E9-981F-C54E58713038}"/>
              </a:ext>
            </a:extLst>
          </p:cNvPr>
          <p:cNvSpPr/>
          <p:nvPr/>
        </p:nvSpPr>
        <p:spPr>
          <a:xfrm>
            <a:off x="3871597" y="1684106"/>
            <a:ext cx="914400" cy="831810"/>
          </a:xfrm>
          <a:prstGeom prst="mathMultiply">
            <a:avLst/>
          </a:prstGeom>
          <a:solidFill>
            <a:srgbClr val="FF0000">
              <a:alpha val="36000"/>
            </a:srgbClr>
          </a:solidFill>
          <a:ln>
            <a:solidFill>
              <a:srgbClr val="FF000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BC3E7673-AA87-41DC-B0A7-A0F7F64707A5}"/>
              </a:ext>
            </a:extLst>
          </p:cNvPr>
          <p:cNvSpPr/>
          <p:nvPr/>
        </p:nvSpPr>
        <p:spPr>
          <a:xfrm>
            <a:off x="6697375" y="1511939"/>
            <a:ext cx="914400" cy="831810"/>
          </a:xfrm>
          <a:prstGeom prst="mathMultiply">
            <a:avLst/>
          </a:prstGeom>
          <a:solidFill>
            <a:srgbClr val="FF0000">
              <a:alpha val="36000"/>
            </a:srgbClr>
          </a:solidFill>
          <a:ln>
            <a:solidFill>
              <a:srgbClr val="FF000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48E61226-2438-4A5B-AC86-854DCA570867}"/>
              </a:ext>
            </a:extLst>
          </p:cNvPr>
          <p:cNvSpPr/>
          <p:nvPr/>
        </p:nvSpPr>
        <p:spPr>
          <a:xfrm>
            <a:off x="5135931" y="4085237"/>
            <a:ext cx="914400" cy="831810"/>
          </a:xfrm>
          <a:prstGeom prst="mathMultiply">
            <a:avLst/>
          </a:prstGeom>
          <a:solidFill>
            <a:srgbClr val="FF0000">
              <a:alpha val="36000"/>
            </a:srgbClr>
          </a:solidFill>
          <a:ln>
            <a:solidFill>
              <a:srgbClr val="FF000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398ED7-5A63-45FE-B120-3ECF85D3CF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3" y="1657350"/>
            <a:ext cx="8817429" cy="3306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5480E-C904-4D1C-8BB2-98D6F919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Time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21217-F08D-49C1-815B-CAA5E021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C35A5-2E45-4B4E-B31F-9C574BCB3A78}"/>
              </a:ext>
            </a:extLst>
          </p:cNvPr>
          <p:cNvSpPr txBox="1"/>
          <p:nvPr/>
        </p:nvSpPr>
        <p:spPr>
          <a:xfrm>
            <a:off x="3371850" y="1959429"/>
            <a:ext cx="210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Use Encapsulation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E1FEE-7DA2-4A54-94EF-A29DABDD6F71}"/>
              </a:ext>
            </a:extLst>
          </p:cNvPr>
          <p:cNvSpPr txBox="1"/>
          <p:nvPr/>
        </p:nvSpPr>
        <p:spPr>
          <a:xfrm>
            <a:off x="726621" y="2343150"/>
            <a:ext cx="2106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GET HIM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AC6F6-BBA2-4D3C-BA73-B83AC5C1946F}"/>
              </a:ext>
            </a:extLst>
          </p:cNvPr>
          <p:cNvSpPr txBox="1"/>
          <p:nvPr/>
        </p:nvSpPr>
        <p:spPr>
          <a:xfrm>
            <a:off x="6310993" y="2544204"/>
            <a:ext cx="2106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Arrrrrrgg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4194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6FF9-F1E4-4880-99E7-B8989176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57151"/>
            <a:ext cx="4724400" cy="609600"/>
          </a:xfrm>
        </p:spPr>
        <p:txBody>
          <a:bodyPr/>
          <a:lstStyle/>
          <a:p>
            <a:r>
              <a:rPr lang="en-US" dirty="0"/>
              <a:t>What Time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32975-7536-4250-9D39-EFF231CD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41886C-9B79-4C60-8624-6DF5524B1FC7}"/>
              </a:ext>
            </a:extLst>
          </p:cNvPr>
          <p:cNvSpPr/>
          <p:nvPr/>
        </p:nvSpPr>
        <p:spPr>
          <a:xfrm>
            <a:off x="170669" y="162100"/>
            <a:ext cx="3212893" cy="32452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3600;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 60;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% 60;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76709-CFDA-4C4E-830C-1722DAA9D663}"/>
              </a:ext>
            </a:extLst>
          </p:cNvPr>
          <p:cNvSpPr txBox="1"/>
          <p:nvPr/>
        </p:nvSpPr>
        <p:spPr>
          <a:xfrm>
            <a:off x="2672514" y="173631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FA747E-7F1C-482A-8350-0AB93CF75F68}"/>
              </a:ext>
            </a:extLst>
          </p:cNvPr>
          <p:cNvSpPr/>
          <p:nvPr/>
        </p:nvSpPr>
        <p:spPr>
          <a:xfrm>
            <a:off x="5257800" y="1036586"/>
            <a:ext cx="2659908" cy="1070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7DFAA-7735-44F5-A4E2-3F7169B03557}"/>
              </a:ext>
            </a:extLst>
          </p:cNvPr>
          <p:cNvSpPr txBox="1"/>
          <p:nvPr/>
        </p:nvSpPr>
        <p:spPr>
          <a:xfrm>
            <a:off x="6375552" y="1036585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006035-35EC-4E50-899E-4A605C74F714}"/>
              </a:ext>
            </a:extLst>
          </p:cNvPr>
          <p:cNvSpPr/>
          <p:nvPr/>
        </p:nvSpPr>
        <p:spPr>
          <a:xfrm>
            <a:off x="5257800" y="2621175"/>
            <a:ext cx="2630724" cy="676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F599A-7FE5-4CD0-A1AF-B307609A9CC5}"/>
              </a:ext>
            </a:extLst>
          </p:cNvPr>
          <p:cNvSpPr txBox="1"/>
          <p:nvPr/>
        </p:nvSpPr>
        <p:spPr>
          <a:xfrm>
            <a:off x="7177476" y="2635574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855BE-BC1D-4090-97A7-C43912591E00}"/>
              </a:ext>
            </a:extLst>
          </p:cNvPr>
          <p:cNvSpPr/>
          <p:nvPr/>
        </p:nvSpPr>
        <p:spPr>
          <a:xfrm>
            <a:off x="481693" y="3760087"/>
            <a:ext cx="2659909" cy="107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</a:t>
            </a: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</a:t>
            </a: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0680E-EA41-4452-9C98-CC0E178C2A9B}"/>
              </a:ext>
            </a:extLst>
          </p:cNvPr>
          <p:cNvSpPr txBox="1"/>
          <p:nvPr/>
        </p:nvSpPr>
        <p:spPr>
          <a:xfrm>
            <a:off x="2428438" y="3760087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C47D0-A708-4FDB-997B-DD5A04E3B787}"/>
              </a:ext>
            </a:extLst>
          </p:cNvPr>
          <p:cNvSpPr txBox="1"/>
          <p:nvPr/>
        </p:nvSpPr>
        <p:spPr>
          <a:xfrm>
            <a:off x="5196208" y="648576"/>
            <a:ext cx="22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Eat (Jan)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91539-BE91-47DD-BA5D-5F1DF7391CC4}"/>
              </a:ext>
            </a:extLst>
          </p:cNvPr>
          <p:cNvSpPr txBox="1"/>
          <p:nvPr/>
        </p:nvSpPr>
        <p:spPr>
          <a:xfrm>
            <a:off x="5257800" y="2237262"/>
            <a:ext cx="240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Drink (Bob)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B3C6B-3795-43AD-BADA-2CD4F2015BA2}"/>
              </a:ext>
            </a:extLst>
          </p:cNvPr>
          <p:cNvSpPr/>
          <p:nvPr/>
        </p:nvSpPr>
        <p:spPr>
          <a:xfrm>
            <a:off x="5330307" y="3846126"/>
            <a:ext cx="2450320" cy="873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B5FF1-BB18-494E-81AE-226AB56A4069}"/>
              </a:ext>
            </a:extLst>
          </p:cNvPr>
          <p:cNvSpPr txBox="1"/>
          <p:nvPr/>
        </p:nvSpPr>
        <p:spPr>
          <a:xfrm>
            <a:off x="6448059" y="3846125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44A0B-18BD-4496-967B-4C2B1D253905}"/>
              </a:ext>
            </a:extLst>
          </p:cNvPr>
          <p:cNvSpPr txBox="1"/>
          <p:nvPr/>
        </p:nvSpPr>
        <p:spPr>
          <a:xfrm>
            <a:off x="5207968" y="3439439"/>
            <a:ext cx="22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Cook (Tom)</a:t>
            </a:r>
          </a:p>
        </p:txBody>
      </p:sp>
    </p:spTree>
    <p:extLst>
      <p:ext uri="{BB962C8B-B14F-4D97-AF65-F5344CB8AC3E}">
        <p14:creationId xmlns:p14="http://schemas.microsoft.com/office/powerpoint/2010/main" val="274305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  <p:bldP spid="16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6FF9-F1E4-4880-99E7-B8989176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57151"/>
            <a:ext cx="4724400" cy="609600"/>
          </a:xfrm>
        </p:spPr>
        <p:txBody>
          <a:bodyPr/>
          <a:lstStyle/>
          <a:p>
            <a:r>
              <a:rPr lang="en-US" dirty="0"/>
              <a:t>What Time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32975-7536-4250-9D39-EFF231CD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41886C-9B79-4C60-8624-6DF5524B1FC7}"/>
              </a:ext>
            </a:extLst>
          </p:cNvPr>
          <p:cNvSpPr/>
          <p:nvPr/>
        </p:nvSpPr>
        <p:spPr>
          <a:xfrm>
            <a:off x="170669" y="162100"/>
            <a:ext cx="3212893" cy="364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76709-CFDA-4C4E-830C-1722DAA9D663}"/>
              </a:ext>
            </a:extLst>
          </p:cNvPr>
          <p:cNvSpPr txBox="1"/>
          <p:nvPr/>
        </p:nvSpPr>
        <p:spPr>
          <a:xfrm>
            <a:off x="2672514" y="173631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FA747E-7F1C-482A-8350-0AB93CF75F68}"/>
              </a:ext>
            </a:extLst>
          </p:cNvPr>
          <p:cNvSpPr/>
          <p:nvPr/>
        </p:nvSpPr>
        <p:spPr>
          <a:xfrm>
            <a:off x="5257800" y="1036586"/>
            <a:ext cx="2659908" cy="1070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7DFAA-7735-44F5-A4E2-3F7169B03557}"/>
              </a:ext>
            </a:extLst>
          </p:cNvPr>
          <p:cNvSpPr txBox="1"/>
          <p:nvPr/>
        </p:nvSpPr>
        <p:spPr>
          <a:xfrm>
            <a:off x="6375552" y="1036585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006035-35EC-4E50-899E-4A605C74F714}"/>
              </a:ext>
            </a:extLst>
          </p:cNvPr>
          <p:cNvSpPr/>
          <p:nvPr/>
        </p:nvSpPr>
        <p:spPr>
          <a:xfrm>
            <a:off x="5257800" y="2621175"/>
            <a:ext cx="2630724" cy="676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F599A-7FE5-4CD0-A1AF-B307609A9CC5}"/>
              </a:ext>
            </a:extLst>
          </p:cNvPr>
          <p:cNvSpPr txBox="1"/>
          <p:nvPr/>
        </p:nvSpPr>
        <p:spPr>
          <a:xfrm>
            <a:off x="7177476" y="2635574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855BE-BC1D-4090-97A7-C43912591E00}"/>
              </a:ext>
            </a:extLst>
          </p:cNvPr>
          <p:cNvSpPr/>
          <p:nvPr/>
        </p:nvSpPr>
        <p:spPr>
          <a:xfrm>
            <a:off x="457200" y="3865402"/>
            <a:ext cx="2659909" cy="107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c.getHours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</a:t>
            </a: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</a:t>
            </a: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0680E-EA41-4452-9C98-CC0E178C2A9B}"/>
              </a:ext>
            </a:extLst>
          </p:cNvPr>
          <p:cNvSpPr txBox="1"/>
          <p:nvPr/>
        </p:nvSpPr>
        <p:spPr>
          <a:xfrm>
            <a:off x="2403945" y="3865402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C47D0-A708-4FDB-997B-DD5A04E3B787}"/>
              </a:ext>
            </a:extLst>
          </p:cNvPr>
          <p:cNvSpPr txBox="1"/>
          <p:nvPr/>
        </p:nvSpPr>
        <p:spPr>
          <a:xfrm>
            <a:off x="5196208" y="648576"/>
            <a:ext cx="22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Eat (Jan)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91539-BE91-47DD-BA5D-5F1DF7391CC4}"/>
              </a:ext>
            </a:extLst>
          </p:cNvPr>
          <p:cNvSpPr txBox="1"/>
          <p:nvPr/>
        </p:nvSpPr>
        <p:spPr>
          <a:xfrm>
            <a:off x="5257800" y="2237262"/>
            <a:ext cx="240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Drink (Bob)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B3C6B-3795-43AD-BADA-2CD4F2015BA2}"/>
              </a:ext>
            </a:extLst>
          </p:cNvPr>
          <p:cNvSpPr/>
          <p:nvPr/>
        </p:nvSpPr>
        <p:spPr>
          <a:xfrm>
            <a:off x="5330307" y="3846126"/>
            <a:ext cx="2450320" cy="873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c.getMinutes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c.getSeconds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B5FF1-BB18-494E-81AE-226AB56A4069}"/>
              </a:ext>
            </a:extLst>
          </p:cNvPr>
          <p:cNvSpPr txBox="1"/>
          <p:nvPr/>
        </p:nvSpPr>
        <p:spPr>
          <a:xfrm>
            <a:off x="6448059" y="3846125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44A0B-18BD-4496-967B-4C2B1D253905}"/>
              </a:ext>
            </a:extLst>
          </p:cNvPr>
          <p:cNvSpPr txBox="1"/>
          <p:nvPr/>
        </p:nvSpPr>
        <p:spPr>
          <a:xfrm>
            <a:off x="5207968" y="3439439"/>
            <a:ext cx="22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Cook (Tom)</a:t>
            </a:r>
          </a:p>
        </p:txBody>
      </p:sp>
    </p:spTree>
    <p:extLst>
      <p:ext uri="{BB962C8B-B14F-4D97-AF65-F5344CB8AC3E}">
        <p14:creationId xmlns:p14="http://schemas.microsoft.com/office/powerpoint/2010/main" val="306035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  <p:bldP spid="16" grpId="0" animBg="1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2A31-1A23-4809-8E8D-BDA3C551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A2C3-76AE-4C58-8CD7-A39537A20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" y="772143"/>
            <a:ext cx="8991600" cy="956109"/>
          </a:xfrm>
        </p:spPr>
        <p:txBody>
          <a:bodyPr/>
          <a:lstStyle/>
          <a:p>
            <a:r>
              <a:rPr lang="en-US" dirty="0"/>
              <a:t>The public “Interface” – what can this object do?</a:t>
            </a:r>
          </a:p>
          <a:p>
            <a:r>
              <a:rPr lang="en-US" dirty="0"/>
              <a:t>The implementation – what is “inside” these objects?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2CA7D-0E49-4A94-ABDA-8D8FF82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large machine in a room&#10;&#10;Description automatically generated">
            <a:extLst>
              <a:ext uri="{FF2B5EF4-FFF2-40B4-BE49-F238E27FC236}">
                <a16:creationId xmlns:a16="http://schemas.microsoft.com/office/drawing/2014/main" id="{F4A47E85-4F49-47BB-93F8-667F765B60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950"/>
            <a:ext cx="3886200" cy="29146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6F38EE-3E57-4DC2-AA04-C7C5765F069E}"/>
              </a:ext>
            </a:extLst>
          </p:cNvPr>
          <p:cNvCxnSpPr>
            <a:cxnSpLocks/>
          </p:cNvCxnSpPr>
          <p:nvPr/>
        </p:nvCxnSpPr>
        <p:spPr>
          <a:xfrm flipH="1">
            <a:off x="3390471" y="2555590"/>
            <a:ext cx="1410131" cy="11417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CA4DB6-B1A8-4588-9460-65A29CEBDD24}"/>
              </a:ext>
            </a:extLst>
          </p:cNvPr>
          <p:cNvCxnSpPr>
            <a:cxnSpLocks/>
          </p:cNvCxnSpPr>
          <p:nvPr/>
        </p:nvCxnSpPr>
        <p:spPr>
          <a:xfrm flipH="1">
            <a:off x="1914761" y="4048192"/>
            <a:ext cx="288131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DE9358-6ED8-4242-8513-F58389D544F4}"/>
              </a:ext>
            </a:extLst>
          </p:cNvPr>
          <p:cNvSpPr txBox="1"/>
          <p:nvPr/>
        </p:nvSpPr>
        <p:spPr>
          <a:xfrm>
            <a:off x="4796075" y="2395266"/>
            <a:ext cx="17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A9E32-8510-4A55-AD34-E6DBBF880012}"/>
              </a:ext>
            </a:extLst>
          </p:cNvPr>
          <p:cNvSpPr txBox="1"/>
          <p:nvPr/>
        </p:nvSpPr>
        <p:spPr>
          <a:xfrm>
            <a:off x="4796075" y="3725026"/>
            <a:ext cx="1750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Implementation is inside</a:t>
            </a:r>
          </a:p>
        </p:txBody>
      </p:sp>
    </p:spTree>
    <p:extLst>
      <p:ext uri="{BB962C8B-B14F-4D97-AF65-F5344CB8AC3E}">
        <p14:creationId xmlns:p14="http://schemas.microsoft.com/office/powerpoint/2010/main" val="25454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C84E-9814-43B4-8220-3B9EC6B0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66584-A5AB-4DF0-9906-B2F9AB83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28523B-DEB2-44AA-A145-96B0468F2E99}"/>
              </a:ext>
            </a:extLst>
          </p:cNvPr>
          <p:cNvSpPr/>
          <p:nvPr/>
        </p:nvSpPr>
        <p:spPr>
          <a:xfrm>
            <a:off x="1031404" y="4409126"/>
            <a:ext cx="4470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https://en.wikipedia.org/wiki/GNU_Classpath</a:t>
            </a:r>
            <a:endParaRPr lang="en-US" dirty="0"/>
          </a:p>
        </p:txBody>
      </p:sp>
      <p:pic>
        <p:nvPicPr>
          <p:cNvPr id="1026" name="Picture 2" descr="Browser icon in a circle | Free Vector">
            <a:extLst>
              <a:ext uri="{FF2B5EF4-FFF2-40B4-BE49-F238E27FC236}">
                <a16:creationId xmlns:a16="http://schemas.microsoft.com/office/drawing/2014/main" id="{ED263E10-AEEE-4432-8083-87A23FAF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5" y="4386647"/>
            <a:ext cx="427223" cy="4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FCD331-E0F8-4540-B7A0-5DB165278762}"/>
              </a:ext>
            </a:extLst>
          </p:cNvPr>
          <p:cNvSpPr/>
          <p:nvPr/>
        </p:nvSpPr>
        <p:spPr>
          <a:xfrm>
            <a:off x="457200" y="4369180"/>
            <a:ext cx="5486399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DB852-09CE-4217-9A19-AFAAD82BB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69" y="887806"/>
            <a:ext cx="4514237" cy="318789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170020-1D69-44AD-8402-DA3A30250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22" y="1540747"/>
            <a:ext cx="3594892" cy="206200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0EF975-F251-498C-BFCB-A3C51C1EBD98}"/>
              </a:ext>
            </a:extLst>
          </p:cNvPr>
          <p:cNvSpPr/>
          <p:nvPr/>
        </p:nvSpPr>
        <p:spPr>
          <a:xfrm>
            <a:off x="5787377" y="1647817"/>
            <a:ext cx="2971800" cy="169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20;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0F87C-A5A9-46F9-B343-ADDE3C3C6C54}"/>
              </a:ext>
            </a:extLst>
          </p:cNvPr>
          <p:cNvSpPr/>
          <p:nvPr/>
        </p:nvSpPr>
        <p:spPr>
          <a:xfrm>
            <a:off x="498769" y="1113341"/>
            <a:ext cx="1085588" cy="292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7831BC-EDC9-44C2-BBCE-D20F3E7084E3}"/>
              </a:ext>
            </a:extLst>
          </p:cNvPr>
          <p:cNvSpPr/>
          <p:nvPr/>
        </p:nvSpPr>
        <p:spPr>
          <a:xfrm>
            <a:off x="515367" y="2741456"/>
            <a:ext cx="1085588" cy="292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3D505-5141-4034-9AA6-70EB67C4616A}"/>
              </a:ext>
            </a:extLst>
          </p:cNvPr>
          <p:cNvSpPr/>
          <p:nvPr/>
        </p:nvSpPr>
        <p:spPr>
          <a:xfrm>
            <a:off x="515367" y="3773550"/>
            <a:ext cx="1085588" cy="292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D4130-611F-4AAB-B669-D25DC032713A}"/>
              </a:ext>
            </a:extLst>
          </p:cNvPr>
          <p:cNvSpPr txBox="1"/>
          <p:nvPr/>
        </p:nvSpPr>
        <p:spPr>
          <a:xfrm>
            <a:off x="8242583" y="1647817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5077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273D-4179-49A7-B371-FC7680F9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D2C74-908E-40F9-823F-EEE8C593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3EB26-76AF-4066-B663-BD4563CBA1CA}"/>
              </a:ext>
            </a:extLst>
          </p:cNvPr>
          <p:cNvSpPr/>
          <p:nvPr/>
        </p:nvSpPr>
        <p:spPr>
          <a:xfrm>
            <a:off x="355536" y="747007"/>
            <a:ext cx="3497009" cy="2059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 ...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... }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AC49D-6238-49D4-A2E6-9577408D48D3}"/>
              </a:ext>
            </a:extLst>
          </p:cNvPr>
          <p:cNvSpPr txBox="1"/>
          <p:nvPr/>
        </p:nvSpPr>
        <p:spPr>
          <a:xfrm>
            <a:off x="3395345" y="747007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DDCAF-8743-4C92-B44A-FCC3CBB7844E}"/>
              </a:ext>
            </a:extLst>
          </p:cNvPr>
          <p:cNvSpPr/>
          <p:nvPr/>
        </p:nvSpPr>
        <p:spPr>
          <a:xfrm>
            <a:off x="652145" y="3283460"/>
            <a:ext cx="3012214" cy="1269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6A3E3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(20);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8DEB5-94E4-47D3-9403-ADFC7FA57B27}"/>
              </a:ext>
            </a:extLst>
          </p:cNvPr>
          <p:cNvSpPr txBox="1"/>
          <p:nvPr/>
        </p:nvSpPr>
        <p:spPr>
          <a:xfrm>
            <a:off x="3229765" y="3292555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E151BA-4B89-4C7E-A9C7-5A74408B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310" y="224470"/>
            <a:ext cx="3063987" cy="18431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70DCAB-F137-4540-BC21-55036C156D6C}"/>
              </a:ext>
            </a:extLst>
          </p:cNvPr>
          <p:cNvSpPr/>
          <p:nvPr/>
        </p:nvSpPr>
        <p:spPr>
          <a:xfrm>
            <a:off x="583118" y="1025943"/>
            <a:ext cx="3334929" cy="1495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54EB1-A0BC-4C33-A732-3320121931A0}"/>
              </a:ext>
            </a:extLst>
          </p:cNvPr>
          <p:cNvSpPr txBox="1"/>
          <p:nvPr/>
        </p:nvSpPr>
        <p:spPr>
          <a:xfrm>
            <a:off x="203703" y="31013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FF8722-64F9-4F56-8E52-15E4432F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86" y="2702408"/>
            <a:ext cx="482448" cy="866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B1CFC9-DAC8-4C76-8C3D-455D3521F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20" y="3954089"/>
            <a:ext cx="482608" cy="8663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3C47D-EA62-4950-A576-83A7C8D3F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217" y="3182511"/>
            <a:ext cx="619929" cy="6402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2430DB-B02F-4A0B-9D29-80F2ED57C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501" y="3923521"/>
            <a:ext cx="393413" cy="6402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AE735C-33CF-40FF-AD24-4131AA995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405" y="3895493"/>
            <a:ext cx="804031" cy="8098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83A4C4-C720-48D7-91D8-435DAD9CD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3294812"/>
            <a:ext cx="1346573" cy="13185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74302F-8556-4C6F-A22B-A719A8C6768A}"/>
              </a:ext>
            </a:extLst>
          </p:cNvPr>
          <p:cNvSpPr txBox="1"/>
          <p:nvPr/>
        </p:nvSpPr>
        <p:spPr>
          <a:xfrm>
            <a:off x="5777534" y="169830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0BE28C-91AD-4DE5-9162-A2F9F7737DCD}"/>
              </a:ext>
            </a:extLst>
          </p:cNvPr>
          <p:cNvSpPr/>
          <p:nvPr/>
        </p:nvSpPr>
        <p:spPr>
          <a:xfrm>
            <a:off x="701446" y="3323705"/>
            <a:ext cx="822095" cy="602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00A342-7E1D-447C-AA89-2579E29348F1}"/>
              </a:ext>
            </a:extLst>
          </p:cNvPr>
          <p:cNvSpPr txBox="1"/>
          <p:nvPr/>
        </p:nvSpPr>
        <p:spPr>
          <a:xfrm>
            <a:off x="561439" y="2975200"/>
            <a:ext cx="121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26019C-913A-48EC-A19D-8EACDE15F1C9}"/>
              </a:ext>
            </a:extLst>
          </p:cNvPr>
          <p:cNvCxnSpPr>
            <a:cxnSpLocks/>
          </p:cNvCxnSpPr>
          <p:nvPr/>
        </p:nvCxnSpPr>
        <p:spPr>
          <a:xfrm flipV="1">
            <a:off x="2785302" y="3000242"/>
            <a:ext cx="2171417" cy="4145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C352B5-978B-42A3-A628-FCC9016E217D}"/>
              </a:ext>
            </a:extLst>
          </p:cNvPr>
          <p:cNvCxnSpPr>
            <a:cxnSpLocks/>
          </p:cNvCxnSpPr>
          <p:nvPr/>
        </p:nvCxnSpPr>
        <p:spPr>
          <a:xfrm>
            <a:off x="2804427" y="3819110"/>
            <a:ext cx="2131793" cy="4564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C0297D-8C57-4017-9AB7-ADBB7E09CCEE}"/>
              </a:ext>
            </a:extLst>
          </p:cNvPr>
          <p:cNvSpPr txBox="1"/>
          <p:nvPr/>
        </p:nvSpPr>
        <p:spPr>
          <a:xfrm>
            <a:off x="5380343" y="2676818"/>
            <a:ext cx="113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Instance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3196DE-26EB-4628-899E-30E4F933F7D7}"/>
              </a:ext>
            </a:extLst>
          </p:cNvPr>
          <p:cNvSpPr txBox="1"/>
          <p:nvPr/>
        </p:nvSpPr>
        <p:spPr>
          <a:xfrm>
            <a:off x="5359341" y="2869617"/>
            <a:ext cx="113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of Robot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4C6601-46AF-4E4B-A1C9-CCACEF3A515B}"/>
              </a:ext>
            </a:extLst>
          </p:cNvPr>
          <p:cNvSpPr/>
          <p:nvPr/>
        </p:nvSpPr>
        <p:spPr>
          <a:xfrm>
            <a:off x="4810249" y="2637829"/>
            <a:ext cx="3664389" cy="2213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66D473-1915-46A3-9DBB-DB4F59AE97DE}"/>
              </a:ext>
            </a:extLst>
          </p:cNvPr>
          <p:cNvSpPr txBox="1"/>
          <p:nvPr/>
        </p:nvSpPr>
        <p:spPr>
          <a:xfrm>
            <a:off x="7825388" y="1660638"/>
            <a:ext cx="108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Objects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FE7891-82E4-47FD-AFFF-DDFDB6B240DA}"/>
              </a:ext>
            </a:extLst>
          </p:cNvPr>
          <p:cNvSpPr txBox="1"/>
          <p:nvPr/>
        </p:nvSpPr>
        <p:spPr>
          <a:xfrm>
            <a:off x="6398650" y="2289300"/>
            <a:ext cx="92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Objects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BF8A1-760A-410C-9288-4E799644FF23}"/>
              </a:ext>
            </a:extLst>
          </p:cNvPr>
          <p:cNvSpPr txBox="1"/>
          <p:nvPr/>
        </p:nvSpPr>
        <p:spPr>
          <a:xfrm>
            <a:off x="7759886" y="1864137"/>
            <a:ext cx="108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Instances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82EFC2-EC1F-45CF-88E4-1C9C2A579362}"/>
              </a:ext>
            </a:extLst>
          </p:cNvPr>
          <p:cNvSpPr/>
          <p:nvPr/>
        </p:nvSpPr>
        <p:spPr>
          <a:xfrm>
            <a:off x="1569598" y="3330351"/>
            <a:ext cx="1194702" cy="602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60B48C-E248-4012-A412-61FE35261B4F}"/>
              </a:ext>
            </a:extLst>
          </p:cNvPr>
          <p:cNvSpPr txBox="1"/>
          <p:nvPr/>
        </p:nvSpPr>
        <p:spPr>
          <a:xfrm>
            <a:off x="1681641" y="2947624"/>
            <a:ext cx="2248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Create a new instance of Robot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DD0116-FBEE-49F3-8EA8-E72E3B95762D}"/>
              </a:ext>
            </a:extLst>
          </p:cNvPr>
          <p:cNvSpPr txBox="1"/>
          <p:nvPr/>
        </p:nvSpPr>
        <p:spPr>
          <a:xfrm>
            <a:off x="754660" y="3893771"/>
            <a:ext cx="2248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Jan is an instance of Robot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686120-0766-461F-9BB9-5B550D16D4CD}"/>
              </a:ext>
            </a:extLst>
          </p:cNvPr>
          <p:cNvSpPr txBox="1"/>
          <p:nvPr/>
        </p:nvSpPr>
        <p:spPr>
          <a:xfrm>
            <a:off x="1339546" y="4529135"/>
            <a:ext cx="2248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Calling method “</a:t>
            </a:r>
            <a:r>
              <a:rPr lang="en-US" sz="1200" b="1" dirty="0" err="1">
                <a:solidFill>
                  <a:srgbClr val="FF0000"/>
                </a:solidFill>
              </a:rPr>
              <a:t>goTo</a:t>
            </a:r>
            <a:r>
              <a:rPr lang="en-US" sz="1200" b="1" dirty="0">
                <a:solidFill>
                  <a:srgbClr val="FF0000"/>
                </a:solidFill>
              </a:rPr>
              <a:t>” on bob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B4E6AC-C154-4F6F-9F1D-E2CF380C2365}"/>
              </a:ext>
            </a:extLst>
          </p:cNvPr>
          <p:cNvSpPr/>
          <p:nvPr/>
        </p:nvSpPr>
        <p:spPr>
          <a:xfrm>
            <a:off x="675639" y="1127128"/>
            <a:ext cx="2161565" cy="505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6AA111-6134-482A-8D58-451CF7E2C5E9}"/>
              </a:ext>
            </a:extLst>
          </p:cNvPr>
          <p:cNvSpPr/>
          <p:nvPr/>
        </p:nvSpPr>
        <p:spPr>
          <a:xfrm>
            <a:off x="686214" y="1759808"/>
            <a:ext cx="2901579" cy="640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8F0701-CDD3-46F1-8387-23444BCAD09F}"/>
              </a:ext>
            </a:extLst>
          </p:cNvPr>
          <p:cNvSpPr txBox="1"/>
          <p:nvPr/>
        </p:nvSpPr>
        <p:spPr>
          <a:xfrm>
            <a:off x="2808336" y="1019433"/>
            <a:ext cx="128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Fields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74F0D3-21E5-4339-AAEA-712394BBCEDB}"/>
              </a:ext>
            </a:extLst>
          </p:cNvPr>
          <p:cNvSpPr txBox="1"/>
          <p:nvPr/>
        </p:nvSpPr>
        <p:spPr>
          <a:xfrm>
            <a:off x="2826438" y="1457708"/>
            <a:ext cx="128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Methods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0229A5-2EF0-437F-AC5E-14A415EF257C}"/>
              </a:ext>
            </a:extLst>
          </p:cNvPr>
          <p:cNvSpPr/>
          <p:nvPr/>
        </p:nvSpPr>
        <p:spPr>
          <a:xfrm>
            <a:off x="300509" y="688564"/>
            <a:ext cx="3774599" cy="2181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3B7C71-9DB6-416C-B9D7-0AAF721AB8EE}"/>
              </a:ext>
            </a:extLst>
          </p:cNvPr>
          <p:cNvSpPr txBox="1"/>
          <p:nvPr/>
        </p:nvSpPr>
        <p:spPr>
          <a:xfrm>
            <a:off x="2152621" y="734109"/>
            <a:ext cx="128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304141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0" grpId="0"/>
      <p:bldP spid="21" grpId="0" animBg="1"/>
      <p:bldP spid="22" grpId="0"/>
      <p:bldP spid="27" grpId="0"/>
      <p:bldP spid="28" grpId="0"/>
      <p:bldP spid="29" grpId="0" animBg="1"/>
      <p:bldP spid="30" grpId="0"/>
      <p:bldP spid="31" grpId="0"/>
      <p:bldP spid="32" grpId="0"/>
      <p:bldP spid="33" grpId="0" animBg="1"/>
      <p:bldP spid="34" grpId="0"/>
      <p:bldP spid="35" grpId="0"/>
      <p:bldP spid="37" grpId="0" animBg="1"/>
      <p:bldP spid="38" grpId="0" animBg="1"/>
      <p:bldP spid="39" grpId="0"/>
      <p:bldP spid="40" grpId="0"/>
      <p:bldP spid="41" grpId="0" animBg="1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51D1-FAEC-47DB-99F4-64EDDD2E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10E10-D0A8-4A5F-81E3-58F7F7DF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 names are generally NOUNS (</a:t>
            </a:r>
            <a:r>
              <a:rPr lang="en-US" b="1" dirty="0">
                <a:solidFill>
                  <a:srgbClr val="7030A0"/>
                </a:solidFill>
              </a:rPr>
              <a:t>Robot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Point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Board</a:t>
            </a:r>
            <a:r>
              <a:rPr lang="en-US" dirty="0"/>
              <a:t>)</a:t>
            </a:r>
          </a:p>
          <a:p>
            <a:r>
              <a:rPr lang="en-US" dirty="0"/>
              <a:t>Methods and functions are VERBS (</a:t>
            </a:r>
            <a:r>
              <a:rPr lang="en-US" b="1" dirty="0" err="1">
                <a:solidFill>
                  <a:srgbClr val="7030A0"/>
                </a:solidFill>
              </a:rPr>
              <a:t>getX</a:t>
            </a:r>
            <a:r>
              <a:rPr lang="en-US" dirty="0"/>
              <a:t>, </a:t>
            </a:r>
            <a:r>
              <a:rPr lang="en-US" b="1" dirty="0" err="1">
                <a:solidFill>
                  <a:srgbClr val="7030A0"/>
                </a:solidFill>
              </a:rPr>
              <a:t>makeMove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sort</a:t>
            </a:r>
            <a:r>
              <a:rPr lang="en-US" dirty="0"/>
              <a:t>)</a:t>
            </a:r>
          </a:p>
          <a:p>
            <a:r>
              <a:rPr lang="en-US" dirty="0"/>
              <a:t>Variables and member data are NOUNS (</a:t>
            </a:r>
            <a:r>
              <a:rPr lang="en-US" b="1" dirty="0">
                <a:solidFill>
                  <a:srgbClr val="7030A0"/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 err="1">
                <a:solidFill>
                  <a:srgbClr val="7030A0"/>
                </a:solidFill>
              </a:rPr>
              <a:t>playerOne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length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Class names start with an upper-case letter</a:t>
            </a:r>
          </a:p>
          <a:p>
            <a:r>
              <a:rPr lang="en-US" dirty="0"/>
              <a:t>Classes are named with “camel case” even in python (</a:t>
            </a:r>
            <a:r>
              <a:rPr lang="en-US" b="1" dirty="0" err="1">
                <a:solidFill>
                  <a:srgbClr val="7030A0"/>
                </a:solidFill>
              </a:rPr>
              <a:t>FastCar</a:t>
            </a:r>
            <a:r>
              <a:rPr lang="en-US" dirty="0"/>
              <a:t>, </a:t>
            </a:r>
            <a:r>
              <a:rPr lang="en-US" b="1" dirty="0" err="1">
                <a:solidFill>
                  <a:srgbClr val="7030A0"/>
                </a:solidFill>
              </a:rPr>
              <a:t>ArrayList</a:t>
            </a:r>
            <a:r>
              <a:rPr lang="en-US" dirty="0"/>
              <a:t>, </a:t>
            </a:r>
            <a:r>
              <a:rPr lang="en-US" b="1" dirty="0" err="1">
                <a:solidFill>
                  <a:srgbClr val="7030A0"/>
                </a:solidFill>
              </a:rPr>
              <a:t>UnitTestSorter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Methods, functions, variables, fields start with lower case letter</a:t>
            </a:r>
          </a:p>
          <a:p>
            <a:r>
              <a:rPr lang="en-US" dirty="0"/>
              <a:t>Methods, functions, variables:</a:t>
            </a:r>
          </a:p>
          <a:p>
            <a:pPr lvl="1"/>
            <a:r>
              <a:rPr lang="en-US" dirty="0"/>
              <a:t>Java, C++: camel case (</a:t>
            </a:r>
            <a:r>
              <a:rPr lang="en-US" b="1" dirty="0" err="1">
                <a:solidFill>
                  <a:srgbClr val="7030A0"/>
                </a:solidFill>
              </a:rPr>
              <a:t>playerOne</a:t>
            </a:r>
            <a:r>
              <a:rPr lang="en-US" dirty="0"/>
              <a:t>, </a:t>
            </a:r>
            <a:r>
              <a:rPr lang="en-US" b="1" dirty="0" err="1">
                <a:solidFill>
                  <a:srgbClr val="7030A0"/>
                </a:solidFill>
              </a:rPr>
              <a:t>currentGameBoard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Python: snake case (</a:t>
            </a:r>
            <a:r>
              <a:rPr lang="en-US" b="1" dirty="0" err="1">
                <a:solidFill>
                  <a:srgbClr val="7030A0"/>
                </a:solidFill>
              </a:rPr>
              <a:t>player_one</a:t>
            </a:r>
            <a:r>
              <a:rPr lang="en-US" dirty="0"/>
              <a:t>, </a:t>
            </a:r>
            <a:r>
              <a:rPr lang="en-US" b="1" dirty="0" err="1">
                <a:solidFill>
                  <a:srgbClr val="7030A0"/>
                </a:solidFill>
              </a:rPr>
              <a:t>current_game_board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32CA1-7BDC-4401-BB85-01ED5F61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9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https://www.youtube.com/watch?v=pTB0EiLXUC8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https://dev.to/charanrajgolla/beginners-guide---object-oriented-programming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C9CC7-9019-489B-8EA5-0EFBA2CFE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196" y="2680957"/>
            <a:ext cx="4724408" cy="19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person, car, young, man&#10;&#10;Description automatically generated">
            <a:extLst>
              <a:ext uri="{FF2B5EF4-FFF2-40B4-BE49-F238E27FC236}">
                <a16:creationId xmlns:a16="http://schemas.microsoft.com/office/drawing/2014/main" id="{E9B9D64E-45C2-43AA-8E0C-AC0D60B750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05" y="2458311"/>
            <a:ext cx="1461094" cy="249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617C-0695-4ACB-BB01-ABD0FAB7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290D-E309-4DAA-97EE-F440C357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53ADB-3F91-4F38-8999-20BE4FE30BAA}"/>
              </a:ext>
            </a:extLst>
          </p:cNvPr>
          <p:cNvSpPr txBox="1"/>
          <p:nvPr/>
        </p:nvSpPr>
        <p:spPr>
          <a:xfrm>
            <a:off x="436443" y="1223092"/>
            <a:ext cx="1227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Defining, </a:t>
            </a:r>
          </a:p>
          <a:p>
            <a:r>
              <a:rPr lang="en-US" sz="1400" dirty="0"/>
              <a:t>Creating, and</a:t>
            </a:r>
          </a:p>
          <a:p>
            <a:r>
              <a:rPr lang="en-US" sz="1400" dirty="0"/>
              <a:t>Using Objects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76A7FC-C6B6-4F5F-8888-9A17643D096F}"/>
              </a:ext>
            </a:extLst>
          </p:cNvPr>
          <p:cNvSpPr/>
          <p:nvPr/>
        </p:nvSpPr>
        <p:spPr>
          <a:xfrm>
            <a:off x="6134516" y="1215424"/>
            <a:ext cx="1959373" cy="11374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 = Point()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p.addX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02ED5D-118F-44FD-B5B9-A9582C0242EB}"/>
              </a:ext>
            </a:extLst>
          </p:cNvPr>
          <p:cNvSpPr/>
          <p:nvPr/>
        </p:nvSpPr>
        <p:spPr>
          <a:xfrm>
            <a:off x="1640271" y="1215423"/>
            <a:ext cx="2079786" cy="29412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a;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p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 = p-&gt;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(5);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q.addX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(5);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ADA06-EF03-4E1B-BE9A-E50BEA707C4F}"/>
              </a:ext>
            </a:extLst>
          </p:cNvPr>
          <p:cNvSpPr/>
          <p:nvPr/>
        </p:nvSpPr>
        <p:spPr>
          <a:xfrm>
            <a:off x="3840948" y="1215423"/>
            <a:ext cx="2172677" cy="29412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(5);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15C9CC-A6B8-4FDD-AC5B-734BD700025F}"/>
              </a:ext>
            </a:extLst>
          </p:cNvPr>
          <p:cNvSpPr txBox="1"/>
          <p:nvPr/>
        </p:nvSpPr>
        <p:spPr>
          <a:xfrm>
            <a:off x="1745081" y="736344"/>
            <a:ext cx="187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ED6C0-1685-4A2F-9176-5A2B5D2C7258}"/>
              </a:ext>
            </a:extLst>
          </p:cNvPr>
          <p:cNvSpPr txBox="1"/>
          <p:nvPr/>
        </p:nvSpPr>
        <p:spPr>
          <a:xfrm>
            <a:off x="3745699" y="737903"/>
            <a:ext cx="187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4D4785-07D0-427E-9CD3-7261AB852F1E}"/>
              </a:ext>
            </a:extLst>
          </p:cNvPr>
          <p:cNvSpPr txBox="1"/>
          <p:nvPr/>
        </p:nvSpPr>
        <p:spPr>
          <a:xfrm>
            <a:off x="5943600" y="728255"/>
            <a:ext cx="184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2F921-CFBB-4D07-AFC7-04F0EBB1F4D4}"/>
              </a:ext>
            </a:extLst>
          </p:cNvPr>
          <p:cNvCxnSpPr>
            <a:cxnSpLocks/>
          </p:cNvCxnSpPr>
          <p:nvPr/>
        </p:nvCxnSpPr>
        <p:spPr>
          <a:xfrm>
            <a:off x="232061" y="1114906"/>
            <a:ext cx="7661233" cy="293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82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5024ED-A932-4374-BCAE-D84700835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74" y="1045013"/>
            <a:ext cx="3769260" cy="29745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5867400" cy="2971800"/>
          </a:xfrm>
        </p:spPr>
        <p:txBody>
          <a:bodyPr/>
          <a:lstStyle/>
          <a:p>
            <a:r>
              <a:rPr lang="en-US" dirty="0"/>
              <a:t>Compare the APIs for the following classes:</a:t>
            </a:r>
          </a:p>
          <a:p>
            <a:pPr lvl="1"/>
            <a:r>
              <a:rPr lang="en-US" dirty="0"/>
              <a:t>Python: List</a:t>
            </a:r>
          </a:p>
          <a:p>
            <a:pPr lvl="1"/>
            <a:r>
              <a:rPr lang="en-US" dirty="0"/>
              <a:t>Java: </a:t>
            </a:r>
            <a:r>
              <a:rPr lang="en-US" dirty="0" err="1"/>
              <a:t>ArrayList</a:t>
            </a:r>
            <a:endParaRPr lang="en-US" dirty="0"/>
          </a:p>
          <a:p>
            <a:pPr lvl="1"/>
            <a:r>
              <a:rPr lang="en-US" dirty="0"/>
              <a:t>C++: vector</a:t>
            </a:r>
          </a:p>
          <a:p>
            <a:r>
              <a:rPr lang="en-US" dirty="0"/>
              <a:t>What methods/abilities do they have in common?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9431-284D-43B5-97BB-52944E54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CCA16-333B-4536-BD78-FF763A0A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7237-33CB-4B3F-816E-28EC11CE0F28}"/>
              </a:ext>
            </a:extLst>
          </p:cNvPr>
          <p:cNvSpPr/>
          <p:nvPr/>
        </p:nvSpPr>
        <p:spPr>
          <a:xfrm>
            <a:off x="436418" y="746198"/>
            <a:ext cx="3429000" cy="2059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logger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RootLogger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logger.setLevel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(DEBUG)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logger.warning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'Bad things!'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logger.debug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'Starting up'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logger.isEnabledFor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(WARN)</a:t>
            </a:r>
          </a:p>
          <a:p>
            <a:pPr>
              <a:lnSpc>
                <a:spcPct val="107000"/>
              </a:lnSpc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EC969C-50A2-4102-8BEB-2223DA909717}"/>
              </a:ext>
            </a:extLst>
          </p:cNvPr>
          <p:cNvSpPr/>
          <p:nvPr/>
        </p:nvSpPr>
        <p:spPr>
          <a:xfrm>
            <a:off x="4114800" y="1202118"/>
            <a:ext cx="4572000" cy="1474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CSVReader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CSVReader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"mydata.csv"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 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csv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.getNextRow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csv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6E6398-63DD-4B9A-8AF3-B8B9197313EA}"/>
              </a:ext>
            </a:extLst>
          </p:cNvPr>
          <p:cNvSpPr/>
          <p:nvPr/>
        </p:nvSpPr>
        <p:spPr>
          <a:xfrm>
            <a:off x="436418" y="3022203"/>
            <a:ext cx="5964382" cy="1466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RESTClient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client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RESTClient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"https://io.ada.com"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resp = client-&gt;get(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freezer_data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client-&gt;post(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freezer_data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"-10.5"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AEABAF-46F5-4BC1-B866-5424C633965A}"/>
              </a:ext>
            </a:extLst>
          </p:cNvPr>
          <p:cNvSpPr/>
          <p:nvPr/>
        </p:nvSpPr>
        <p:spPr>
          <a:xfrm>
            <a:off x="4613564" y="3478123"/>
            <a:ext cx="4135582" cy="1371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RESTClient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"https://io.ada.com"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resp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freezer_data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client.post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freezer_data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"-10.5"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D32B9-EE70-4CDF-A428-1BEB3ED15039}"/>
              </a:ext>
            </a:extLst>
          </p:cNvPr>
          <p:cNvSpPr txBox="1"/>
          <p:nvPr/>
        </p:nvSpPr>
        <p:spPr>
          <a:xfrm>
            <a:off x="2932885" y="746198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D16CB-A7B9-42DB-ACD8-9AD2F5C00178}"/>
              </a:ext>
            </a:extLst>
          </p:cNvPr>
          <p:cNvSpPr txBox="1"/>
          <p:nvPr/>
        </p:nvSpPr>
        <p:spPr>
          <a:xfrm>
            <a:off x="8204352" y="1202118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35680-7DE4-4C23-886B-BC04EDFDAE06}"/>
              </a:ext>
            </a:extLst>
          </p:cNvPr>
          <p:cNvSpPr txBox="1"/>
          <p:nvPr/>
        </p:nvSpPr>
        <p:spPr>
          <a:xfrm>
            <a:off x="5689752" y="3027381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AAA62-B262-4F7C-B345-76D0F9121ABA}"/>
              </a:ext>
            </a:extLst>
          </p:cNvPr>
          <p:cNvSpPr txBox="1"/>
          <p:nvPr/>
        </p:nvSpPr>
        <p:spPr>
          <a:xfrm>
            <a:off x="8061528" y="3478123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3A29F-F3C6-486F-9901-B5F55CD71A12}"/>
              </a:ext>
            </a:extLst>
          </p:cNvPr>
          <p:cNvSpPr txBox="1"/>
          <p:nvPr/>
        </p:nvSpPr>
        <p:spPr>
          <a:xfrm>
            <a:off x="1163782" y="590334"/>
            <a:ext cx="93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CREATE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04710-0F5A-4B3C-BE8F-36286840239A}"/>
              </a:ext>
            </a:extLst>
          </p:cNvPr>
          <p:cNvSpPr txBox="1"/>
          <p:nvPr/>
        </p:nvSpPr>
        <p:spPr>
          <a:xfrm>
            <a:off x="836468" y="992374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AF69E-4CA4-474C-A8F6-6F6FC917472B}"/>
              </a:ext>
            </a:extLst>
          </p:cNvPr>
          <p:cNvSpPr txBox="1"/>
          <p:nvPr/>
        </p:nvSpPr>
        <p:spPr>
          <a:xfrm>
            <a:off x="498763" y="2534824"/>
            <a:ext cx="2576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Garbage Collected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C83E75-0F8D-4F3C-8290-A97B68445439}"/>
              </a:ext>
            </a:extLst>
          </p:cNvPr>
          <p:cNvSpPr txBox="1"/>
          <p:nvPr/>
        </p:nvSpPr>
        <p:spPr>
          <a:xfrm>
            <a:off x="5441373" y="1029526"/>
            <a:ext cx="93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CREATE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596FE-C37E-4248-A99B-93C8303B868D}"/>
              </a:ext>
            </a:extLst>
          </p:cNvPr>
          <p:cNvSpPr txBox="1"/>
          <p:nvPr/>
        </p:nvSpPr>
        <p:spPr>
          <a:xfrm>
            <a:off x="2303318" y="2852088"/>
            <a:ext cx="93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CREATE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AC9B9-72C2-45FA-91CB-8C8799E5A66C}"/>
              </a:ext>
            </a:extLst>
          </p:cNvPr>
          <p:cNvSpPr txBox="1"/>
          <p:nvPr/>
        </p:nvSpPr>
        <p:spPr>
          <a:xfrm>
            <a:off x="5527964" y="3323144"/>
            <a:ext cx="93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CREATE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420CC-1E49-463D-BEEA-01D7E33AA877}"/>
              </a:ext>
            </a:extLst>
          </p:cNvPr>
          <p:cNvSpPr txBox="1"/>
          <p:nvPr/>
        </p:nvSpPr>
        <p:spPr>
          <a:xfrm>
            <a:off x="5592041" y="144611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USE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504EA0-8DA7-4791-A3F3-8211A17E23C0}"/>
              </a:ext>
            </a:extLst>
          </p:cNvPr>
          <p:cNvSpPr txBox="1"/>
          <p:nvPr/>
        </p:nvSpPr>
        <p:spPr>
          <a:xfrm>
            <a:off x="2069523" y="327490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7AE93-7981-4211-85E6-AB1CD02E18D5}"/>
              </a:ext>
            </a:extLst>
          </p:cNvPr>
          <p:cNvSpPr txBox="1"/>
          <p:nvPr/>
        </p:nvSpPr>
        <p:spPr>
          <a:xfrm>
            <a:off x="6198177" y="3714792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A8F588-94B1-45BF-BA63-776CCEA877E3}"/>
              </a:ext>
            </a:extLst>
          </p:cNvPr>
          <p:cNvSpPr txBox="1"/>
          <p:nvPr/>
        </p:nvSpPr>
        <p:spPr>
          <a:xfrm>
            <a:off x="4152900" y="2270552"/>
            <a:ext cx="2576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Garbage Collected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176E6-5BCF-41BA-863F-DAA6CA803108}"/>
              </a:ext>
            </a:extLst>
          </p:cNvPr>
          <p:cNvSpPr txBox="1"/>
          <p:nvPr/>
        </p:nvSpPr>
        <p:spPr>
          <a:xfrm>
            <a:off x="4637308" y="4560767"/>
            <a:ext cx="2576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Automatic Delete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E6AE4C-7AF0-4BB8-877E-FA190594553F}"/>
              </a:ext>
            </a:extLst>
          </p:cNvPr>
          <p:cNvSpPr txBox="1"/>
          <p:nvPr/>
        </p:nvSpPr>
        <p:spPr>
          <a:xfrm>
            <a:off x="1686444" y="4203897"/>
            <a:ext cx="1328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Manual Delete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34CF1E-C485-4DD0-91D8-EBA5E2E3F4CC}"/>
              </a:ext>
            </a:extLst>
          </p:cNvPr>
          <p:cNvSpPr txBox="1"/>
          <p:nvPr/>
        </p:nvSpPr>
        <p:spPr>
          <a:xfrm>
            <a:off x="2904692" y="2843846"/>
            <a:ext cx="68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(Heap)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2BA129-C87F-4F09-9917-80C952A16573}"/>
              </a:ext>
            </a:extLst>
          </p:cNvPr>
          <p:cNvSpPr txBox="1"/>
          <p:nvPr/>
        </p:nvSpPr>
        <p:spPr>
          <a:xfrm>
            <a:off x="6130662" y="3322418"/>
            <a:ext cx="186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(Stack or nested)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669002-3852-4DF3-B91A-A3E45514F4F0}"/>
              </a:ext>
            </a:extLst>
          </p:cNvPr>
          <p:cNvSpPr txBox="1"/>
          <p:nvPr/>
        </p:nvSpPr>
        <p:spPr>
          <a:xfrm>
            <a:off x="1754765" y="586479"/>
            <a:ext cx="68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(Heap)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76DFAA-4240-43A2-BC56-2A50AD12076B}"/>
              </a:ext>
            </a:extLst>
          </p:cNvPr>
          <p:cNvSpPr txBox="1"/>
          <p:nvPr/>
        </p:nvSpPr>
        <p:spPr>
          <a:xfrm>
            <a:off x="6041448" y="1017451"/>
            <a:ext cx="68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(Heap)</a:t>
            </a:r>
          </a:p>
        </p:txBody>
      </p:sp>
    </p:spTree>
    <p:extLst>
      <p:ext uri="{BB962C8B-B14F-4D97-AF65-F5344CB8AC3E}">
        <p14:creationId xmlns:p14="http://schemas.microsoft.com/office/powerpoint/2010/main" val="195662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9463-8281-4568-850C-FE2340B3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57151"/>
            <a:ext cx="5410200" cy="609600"/>
          </a:xfrm>
        </p:spPr>
        <p:txBody>
          <a:bodyPr/>
          <a:lstStyle/>
          <a:p>
            <a:r>
              <a:rPr lang="en-US" dirty="0"/>
              <a:t>Defining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3585-EF9C-4DD2-A4A8-05D1CC61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E5A36-AFF2-4EA3-8715-2BD9B15EB3C4}"/>
              </a:ext>
            </a:extLst>
          </p:cNvPr>
          <p:cNvSpPr/>
          <p:nvPr/>
        </p:nvSpPr>
        <p:spPr>
          <a:xfrm>
            <a:off x="228600" y="470572"/>
            <a:ext cx="4114801" cy="4430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moveRightLeg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"Beep Beep"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getBatteryLevel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0.0;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moveRightLeg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C76F85-58E8-4B04-9983-BF785E9F929B}"/>
              </a:ext>
            </a:extLst>
          </p:cNvPr>
          <p:cNvSpPr/>
          <p:nvPr/>
        </p:nvSpPr>
        <p:spPr>
          <a:xfrm>
            <a:off x="4804958" y="805630"/>
            <a:ext cx="3657600" cy="2162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.getBatteryLevel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(34.738, -86.60);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FAD0D-95E7-4B56-8FFB-4C89DFC3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176" y="2651530"/>
            <a:ext cx="3304762" cy="809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7BA97-ED1B-4150-B314-6D7E965D0AEC}"/>
              </a:ext>
            </a:extLst>
          </p:cNvPr>
          <p:cNvSpPr txBox="1"/>
          <p:nvPr/>
        </p:nvSpPr>
        <p:spPr>
          <a:xfrm>
            <a:off x="3860953" y="470572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5BCEA-C27C-441D-B0D7-1FCC453F28E6}"/>
              </a:ext>
            </a:extLst>
          </p:cNvPr>
          <p:cNvSpPr txBox="1"/>
          <p:nvPr/>
        </p:nvSpPr>
        <p:spPr>
          <a:xfrm>
            <a:off x="7975752" y="825562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C11B5-E1E2-4832-AAE3-A469CA5BA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818" y="3502477"/>
            <a:ext cx="2410939" cy="14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9463-8281-4568-850C-FE2340B3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57151"/>
            <a:ext cx="5410200" cy="609600"/>
          </a:xfrm>
        </p:spPr>
        <p:txBody>
          <a:bodyPr/>
          <a:lstStyle/>
          <a:p>
            <a:r>
              <a:rPr lang="en-US" dirty="0"/>
              <a:t>Defining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3585-EF9C-4DD2-A4A8-05D1CC61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E5A36-AFF2-4EA3-8715-2BD9B15EB3C4}"/>
              </a:ext>
            </a:extLst>
          </p:cNvPr>
          <p:cNvSpPr/>
          <p:nvPr/>
        </p:nvSpPr>
        <p:spPr>
          <a:xfrm>
            <a:off x="228600" y="214093"/>
            <a:ext cx="4114801" cy="4628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moveRightLeg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"Beep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Beep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getBatteryLevel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0.0;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moveRightLeg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C76F85-58E8-4B04-9983-BF785E9F929B}"/>
              </a:ext>
            </a:extLst>
          </p:cNvPr>
          <p:cNvSpPr/>
          <p:nvPr/>
        </p:nvSpPr>
        <p:spPr>
          <a:xfrm>
            <a:off x="4800600" y="1427813"/>
            <a:ext cx="3814618" cy="1597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rob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rob-&gt;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charge = rob-&gt;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getBatteryLevel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rob-&gt;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DDF1B-36F1-46F1-AA24-E702608988BA}"/>
              </a:ext>
            </a:extLst>
          </p:cNvPr>
          <p:cNvSpPr/>
          <p:nvPr/>
        </p:nvSpPr>
        <p:spPr>
          <a:xfrm>
            <a:off x="5382491" y="3094203"/>
            <a:ext cx="3500582" cy="861774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error: 'void Robot::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moveLeftLeg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()' is private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void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moveLeftLeg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^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error: within this context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rob-&gt;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moveLeftLeg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7F709-271B-40F7-BB90-16DC59803723}"/>
              </a:ext>
            </a:extLst>
          </p:cNvPr>
          <p:cNvSpPr txBox="1"/>
          <p:nvPr/>
        </p:nvSpPr>
        <p:spPr>
          <a:xfrm>
            <a:off x="3632353" y="214093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B3A02-28DA-4567-B677-D41A98A0E058}"/>
              </a:ext>
            </a:extLst>
          </p:cNvPr>
          <p:cNvSpPr txBox="1"/>
          <p:nvPr/>
        </p:nvSpPr>
        <p:spPr>
          <a:xfrm>
            <a:off x="7904170" y="1427813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254966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3F8D36-C2EC-4CFE-AB19-4C74BAF54D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3161534"/>
            <a:ext cx="2253673" cy="1802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89463-8281-4568-850C-FE2340B3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57151"/>
            <a:ext cx="4572000" cy="609600"/>
          </a:xfrm>
        </p:spPr>
        <p:txBody>
          <a:bodyPr/>
          <a:lstStyle/>
          <a:p>
            <a:r>
              <a:rPr lang="en-US" dirty="0"/>
              <a:t>Defining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3585-EF9C-4DD2-A4A8-05D1CC61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E5A36-AFF2-4EA3-8715-2BD9B15EB3C4}"/>
              </a:ext>
            </a:extLst>
          </p:cNvPr>
          <p:cNvSpPr/>
          <p:nvPr/>
        </p:nvSpPr>
        <p:spPr>
          <a:xfrm>
            <a:off x="228600" y="503530"/>
            <a:ext cx="4572000" cy="4035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move_left_leg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move_right_leg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say_hi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'Beep Beep'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get_battery_level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go_to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,lat,lng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move_left_leg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move_right_leg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go_to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,lat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float,lng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float) -&gt;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C76F85-58E8-4B04-9983-BF785E9F929B}"/>
              </a:ext>
            </a:extLst>
          </p:cNvPr>
          <p:cNvSpPr/>
          <p:nvPr/>
        </p:nvSpPr>
        <p:spPr>
          <a:xfrm>
            <a:off x="5426703" y="896571"/>
            <a:ext cx="3063824" cy="2122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 = Robot()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rob.say_hi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lev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rob.get_battery_level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rob.go_to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34.738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-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86.60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move_left_leg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75D60-0D71-4487-80BF-A18909659E55}"/>
              </a:ext>
            </a:extLst>
          </p:cNvPr>
          <p:cNvSpPr txBox="1"/>
          <p:nvPr/>
        </p:nvSpPr>
        <p:spPr>
          <a:xfrm>
            <a:off x="3868067" y="503530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90EA32-AD9A-4465-96EA-7DA5851FDE8C}"/>
              </a:ext>
            </a:extLst>
          </p:cNvPr>
          <p:cNvSpPr txBox="1"/>
          <p:nvPr/>
        </p:nvSpPr>
        <p:spPr>
          <a:xfrm>
            <a:off x="7557994" y="896571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6867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8DDAFAE-E609-4F64-B1C0-AA1A66B7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92" y="201800"/>
            <a:ext cx="2567772" cy="4766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57D5-AEC0-47E8-BB59-8BC351B8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Islands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6CBA5-57CA-42BB-85CA-36057853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5385EC-DE92-4561-9446-8067A8C29C93}"/>
              </a:ext>
            </a:extLst>
          </p:cNvPr>
          <p:cNvSpPr/>
          <p:nvPr/>
        </p:nvSpPr>
        <p:spPr>
          <a:xfrm>
            <a:off x="457200" y="760074"/>
            <a:ext cx="3161103" cy="26128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.getLocation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(30);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.getLocation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(50);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.getLocation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5D4E7-C39A-4E71-8F2D-B7DEE90DB81E}"/>
              </a:ext>
            </a:extLst>
          </p:cNvPr>
          <p:cNvSpPr txBox="1"/>
          <p:nvPr/>
        </p:nvSpPr>
        <p:spPr>
          <a:xfrm>
            <a:off x="3135855" y="760074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1E553-2815-4489-8F8D-72369B93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24134"/>
            <a:ext cx="704554" cy="1264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7119FB-BE52-49D1-BE5F-F35CF3D27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23" y="801717"/>
            <a:ext cx="704554" cy="1264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EBBDD-5AC8-459F-9C0B-D6EE4E19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23" y="2989104"/>
            <a:ext cx="704554" cy="12648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04A3A3-8F9E-4958-B341-89DD971D1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324" y="892161"/>
            <a:ext cx="1364875" cy="11269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A8196D-86FF-4061-BE58-574AB339A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660" y="3085739"/>
            <a:ext cx="1364874" cy="11269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F7C05-E10B-4894-B8E8-ADB34CD49B36}"/>
              </a:ext>
            </a:extLst>
          </p:cNvPr>
          <p:cNvSpPr txBox="1"/>
          <p:nvPr/>
        </p:nvSpPr>
        <p:spPr>
          <a:xfrm>
            <a:off x="5260326" y="1109639"/>
            <a:ext cx="105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20</a:t>
            </a:r>
          </a:p>
          <a:p>
            <a:r>
              <a:rPr lang="en-US" sz="1000" b="1" dirty="0"/>
              <a:t>Battery: 95%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90AAE1-3657-40EB-BB77-27222A52E28A}"/>
              </a:ext>
            </a:extLst>
          </p:cNvPr>
          <p:cNvSpPr txBox="1"/>
          <p:nvPr/>
        </p:nvSpPr>
        <p:spPr>
          <a:xfrm>
            <a:off x="5226770" y="3341744"/>
            <a:ext cx="105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30</a:t>
            </a:r>
          </a:p>
          <a:p>
            <a:r>
              <a:rPr lang="en-US" sz="1000" b="1" dirty="0"/>
              <a:t>Battery: 63%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278813-9CF4-45B3-8D7D-BF89C0AC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478" y="3607593"/>
            <a:ext cx="1364874" cy="11269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953E8F-C2BD-486F-ADDB-43838E658272}"/>
              </a:ext>
            </a:extLst>
          </p:cNvPr>
          <p:cNvSpPr txBox="1"/>
          <p:nvPr/>
        </p:nvSpPr>
        <p:spPr>
          <a:xfrm>
            <a:off x="2415526" y="3834365"/>
            <a:ext cx="105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50</a:t>
            </a:r>
          </a:p>
          <a:p>
            <a:r>
              <a:rPr lang="en-US" sz="1000" b="1" dirty="0"/>
              <a:t>Battery: 5%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CD694-6959-4AE9-B0DA-E85CE0EF899C}"/>
              </a:ext>
            </a:extLst>
          </p:cNvPr>
          <p:cNvCxnSpPr>
            <a:cxnSpLocks/>
          </p:cNvCxnSpPr>
          <p:nvPr/>
        </p:nvCxnSpPr>
        <p:spPr>
          <a:xfrm>
            <a:off x="1874982" y="1154545"/>
            <a:ext cx="3445163" cy="831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7D92973-69DF-4BC6-B0C6-C1652318EB24}"/>
              </a:ext>
            </a:extLst>
          </p:cNvPr>
          <p:cNvCxnSpPr>
            <a:cxnSpLocks/>
          </p:cNvCxnSpPr>
          <p:nvPr/>
        </p:nvCxnSpPr>
        <p:spPr>
          <a:xfrm>
            <a:off x="1824384" y="2066521"/>
            <a:ext cx="3477289" cy="1378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BDA23-B22A-4EFC-BA8E-B671633F205E}"/>
              </a:ext>
            </a:extLst>
          </p:cNvPr>
          <p:cNvCxnSpPr>
            <a:cxnSpLocks/>
          </p:cNvCxnSpPr>
          <p:nvPr/>
        </p:nvCxnSpPr>
        <p:spPr>
          <a:xfrm>
            <a:off x="1821027" y="2989104"/>
            <a:ext cx="663555" cy="9086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6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35245-4C72-446B-A2EE-4AEB0C72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57151"/>
            <a:ext cx="5638800" cy="609600"/>
          </a:xfrm>
        </p:spPr>
        <p:txBody>
          <a:bodyPr/>
          <a:lstStyle/>
          <a:p>
            <a:r>
              <a:rPr lang="en-US" dirty="0"/>
              <a:t>Data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9A5BD-AC2C-4FED-AD83-589FEF27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D2D98A-C743-495F-BA9F-174F8E33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45" y="1468164"/>
            <a:ext cx="777009" cy="7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DDB8F4-D7C9-453F-9ED0-3B304355D714}"/>
              </a:ext>
            </a:extLst>
          </p:cNvPr>
          <p:cNvSpPr/>
          <p:nvPr/>
        </p:nvSpPr>
        <p:spPr>
          <a:xfrm>
            <a:off x="160591" y="682337"/>
            <a:ext cx="4218709" cy="423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- 0.10;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/*Robot this*/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- 0.10;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D427A-DCD3-4DA1-80BB-76BCE1B66B12}"/>
              </a:ext>
            </a:extLst>
          </p:cNvPr>
          <p:cNvSpPr/>
          <p:nvPr/>
        </p:nvSpPr>
        <p:spPr>
          <a:xfrm>
            <a:off x="4937990" y="3247325"/>
            <a:ext cx="3977409" cy="1466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(Robot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(Robot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E17BFB9-0A88-4302-892D-671CED0D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735" y="1468164"/>
            <a:ext cx="777010" cy="79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CC522-B3CB-435F-A468-CB6FD2A77B45}"/>
              </a:ext>
            </a:extLst>
          </p:cNvPr>
          <p:cNvSpPr/>
          <p:nvPr/>
        </p:nvSpPr>
        <p:spPr>
          <a:xfrm>
            <a:off x="5348589" y="1131421"/>
            <a:ext cx="2555014" cy="1466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(50);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E961B-21EE-4C19-BF1F-349BFB38A30D}"/>
              </a:ext>
            </a:extLst>
          </p:cNvPr>
          <p:cNvSpPr txBox="1"/>
          <p:nvPr/>
        </p:nvSpPr>
        <p:spPr>
          <a:xfrm>
            <a:off x="4392108" y="1580693"/>
            <a:ext cx="659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</a:t>
            </a:r>
          </a:p>
          <a:p>
            <a:r>
              <a:rPr lang="en-US" sz="1000" b="1" dirty="0"/>
              <a:t>battery: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733F5-3A17-4A40-85D3-45F68DB720D2}"/>
              </a:ext>
            </a:extLst>
          </p:cNvPr>
          <p:cNvSpPr txBox="1"/>
          <p:nvPr/>
        </p:nvSpPr>
        <p:spPr>
          <a:xfrm>
            <a:off x="8160544" y="1580693"/>
            <a:ext cx="90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</a:t>
            </a:r>
          </a:p>
          <a:p>
            <a:r>
              <a:rPr lang="en-US" sz="1000" b="1" dirty="0"/>
              <a:t>battery: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76198F-0495-4312-8678-10E8DE2B1251}"/>
              </a:ext>
            </a:extLst>
          </p:cNvPr>
          <p:cNvCxnSpPr>
            <a:cxnSpLocks/>
          </p:cNvCxnSpPr>
          <p:nvPr/>
        </p:nvCxnSpPr>
        <p:spPr>
          <a:xfrm flipH="1">
            <a:off x="5208154" y="1243778"/>
            <a:ext cx="324482" cy="2243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3F622B-4201-4550-86EB-91622FAD9AFC}"/>
              </a:ext>
            </a:extLst>
          </p:cNvPr>
          <p:cNvCxnSpPr>
            <a:cxnSpLocks/>
          </p:cNvCxnSpPr>
          <p:nvPr/>
        </p:nvCxnSpPr>
        <p:spPr>
          <a:xfrm flipV="1">
            <a:off x="7383534" y="1580695"/>
            <a:ext cx="777010" cy="40010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A9EF7F-62CB-479C-8B75-D2C93A65EC0D}"/>
              </a:ext>
            </a:extLst>
          </p:cNvPr>
          <p:cNvCxnSpPr>
            <a:cxnSpLocks/>
          </p:cNvCxnSpPr>
          <p:nvPr/>
        </p:nvCxnSpPr>
        <p:spPr>
          <a:xfrm>
            <a:off x="5231462" y="1506212"/>
            <a:ext cx="1769702" cy="18188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4DC468-D034-4140-A9CF-B18D7FC49B9C}"/>
              </a:ext>
            </a:extLst>
          </p:cNvPr>
          <p:cNvCxnSpPr>
            <a:cxnSpLocks/>
          </p:cNvCxnSpPr>
          <p:nvPr/>
        </p:nvCxnSpPr>
        <p:spPr>
          <a:xfrm flipH="1">
            <a:off x="7231446" y="1652715"/>
            <a:ext cx="969289" cy="167237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9BD5B3-C095-4756-BC34-52E93A6441DB}"/>
              </a:ext>
            </a:extLst>
          </p:cNvPr>
          <p:cNvCxnSpPr>
            <a:cxnSpLocks/>
          </p:cNvCxnSpPr>
          <p:nvPr/>
        </p:nvCxnSpPr>
        <p:spPr>
          <a:xfrm flipH="1" flipV="1">
            <a:off x="5082540" y="1805940"/>
            <a:ext cx="837970" cy="16854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BE7D9B-9E7B-47BC-A106-FF1CE17DEA95}"/>
              </a:ext>
            </a:extLst>
          </p:cNvPr>
          <p:cNvCxnSpPr>
            <a:cxnSpLocks/>
          </p:cNvCxnSpPr>
          <p:nvPr/>
        </p:nvCxnSpPr>
        <p:spPr>
          <a:xfrm flipV="1">
            <a:off x="6068291" y="1781175"/>
            <a:ext cx="2647084" cy="1719407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8547E7-B0DD-4D6E-B93D-95CA724E5BFF}"/>
              </a:ext>
            </a:extLst>
          </p:cNvPr>
          <p:cNvSpPr txBox="1"/>
          <p:nvPr/>
        </p:nvSpPr>
        <p:spPr>
          <a:xfrm>
            <a:off x="3896852" y="682337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A77FE-FBD6-4BDC-8E11-072C3D40A57C}"/>
              </a:ext>
            </a:extLst>
          </p:cNvPr>
          <p:cNvSpPr txBox="1"/>
          <p:nvPr/>
        </p:nvSpPr>
        <p:spPr>
          <a:xfrm>
            <a:off x="7469009" y="1140516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1A864B-A646-4E2A-8B8F-3E88A12EF743}"/>
              </a:ext>
            </a:extLst>
          </p:cNvPr>
          <p:cNvSpPr txBox="1"/>
          <p:nvPr/>
        </p:nvSpPr>
        <p:spPr>
          <a:xfrm>
            <a:off x="8456259" y="3254606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961E30-A409-402B-8550-AE3690945FB2}"/>
              </a:ext>
            </a:extLst>
          </p:cNvPr>
          <p:cNvSpPr txBox="1"/>
          <p:nvPr/>
        </p:nvSpPr>
        <p:spPr>
          <a:xfrm>
            <a:off x="4901523" y="1589742"/>
            <a:ext cx="402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E5A83-1BBC-4AEE-BFEC-EE3BFA0037AE}"/>
              </a:ext>
            </a:extLst>
          </p:cNvPr>
          <p:cNvSpPr txBox="1"/>
          <p:nvPr/>
        </p:nvSpPr>
        <p:spPr>
          <a:xfrm>
            <a:off x="8659993" y="1589742"/>
            <a:ext cx="317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79813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34" grpId="0"/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35245-4C72-446B-A2EE-4AEB0C72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57151"/>
            <a:ext cx="5638800" cy="609600"/>
          </a:xfrm>
        </p:spPr>
        <p:txBody>
          <a:bodyPr/>
          <a:lstStyle/>
          <a:p>
            <a:r>
              <a:rPr lang="en-US" dirty="0"/>
              <a:t>Data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9A5BD-AC2C-4FED-AD83-589FEF27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D2D98A-C743-495F-BA9F-174F8E33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4" y="3224073"/>
            <a:ext cx="907256" cy="7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DDB8F4-D7C9-453F-9ED0-3B304355D714}"/>
              </a:ext>
            </a:extLst>
          </p:cNvPr>
          <p:cNvSpPr/>
          <p:nvPr/>
        </p:nvSpPr>
        <p:spPr>
          <a:xfrm>
            <a:off x="744462" y="1065881"/>
            <a:ext cx="3454507" cy="16643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,_location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_location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battery = battery -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0.10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._location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E17BFB9-0A88-4302-892D-671CED0D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39" y="3224072"/>
            <a:ext cx="871975" cy="91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CC522-B3CB-435F-A468-CB6FD2A77B45}"/>
              </a:ext>
            </a:extLst>
          </p:cNvPr>
          <p:cNvSpPr/>
          <p:nvPr/>
        </p:nvSpPr>
        <p:spPr>
          <a:xfrm>
            <a:off x="5373036" y="2114550"/>
            <a:ext cx="3085164" cy="20555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 = Robot()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bob.go_to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bob.get_location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Robot()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jan.go_to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jan.get_location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bob.color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'Blue'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bob._location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E961B-21EE-4C19-BF1F-349BFB38A30D}"/>
              </a:ext>
            </a:extLst>
          </p:cNvPr>
          <p:cNvSpPr txBox="1"/>
          <p:nvPr/>
        </p:nvSpPr>
        <p:spPr>
          <a:xfrm>
            <a:off x="736353" y="3508478"/>
            <a:ext cx="1059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_location: 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733F5-3A17-4A40-85D3-45F68DB720D2}"/>
              </a:ext>
            </a:extLst>
          </p:cNvPr>
          <p:cNvSpPr txBox="1"/>
          <p:nvPr/>
        </p:nvSpPr>
        <p:spPr>
          <a:xfrm>
            <a:off x="3466932" y="3623136"/>
            <a:ext cx="90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_location: 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76198F-0495-4312-8678-10E8DE2B1251}"/>
              </a:ext>
            </a:extLst>
          </p:cNvPr>
          <p:cNvCxnSpPr>
            <a:cxnSpLocks/>
          </p:cNvCxnSpPr>
          <p:nvPr/>
        </p:nvCxnSpPr>
        <p:spPr>
          <a:xfrm flipH="1">
            <a:off x="1122204" y="1890164"/>
            <a:ext cx="1128386" cy="16183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3F622B-4201-4550-86EB-91622FAD9AFC}"/>
              </a:ext>
            </a:extLst>
          </p:cNvPr>
          <p:cNvCxnSpPr>
            <a:cxnSpLocks/>
          </p:cNvCxnSpPr>
          <p:nvPr/>
        </p:nvCxnSpPr>
        <p:spPr>
          <a:xfrm flipH="1" flipV="1">
            <a:off x="2250590" y="1705261"/>
            <a:ext cx="1803503" cy="15015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A9EF7F-62CB-479C-8B75-D2C93A65EC0D}"/>
              </a:ext>
            </a:extLst>
          </p:cNvPr>
          <p:cNvCxnSpPr>
            <a:cxnSpLocks/>
            <a:endCxn id="1026" idx="0"/>
          </p:cNvCxnSpPr>
          <p:nvPr/>
        </p:nvCxnSpPr>
        <p:spPr>
          <a:xfrm flipH="1">
            <a:off x="1202492" y="2256617"/>
            <a:ext cx="4189296" cy="967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4DC468-D034-4140-A9CF-B18D7FC49B9C}"/>
              </a:ext>
            </a:extLst>
          </p:cNvPr>
          <p:cNvCxnSpPr>
            <a:cxnSpLocks/>
          </p:cNvCxnSpPr>
          <p:nvPr/>
        </p:nvCxnSpPr>
        <p:spPr>
          <a:xfrm flipH="1">
            <a:off x="4225065" y="3062650"/>
            <a:ext cx="1212077" cy="30349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9BD5B3-C095-4756-BC34-52E93A6441DB}"/>
              </a:ext>
            </a:extLst>
          </p:cNvPr>
          <p:cNvCxnSpPr>
            <a:cxnSpLocks/>
            <a:stCxn id="1026" idx="0"/>
          </p:cNvCxnSpPr>
          <p:nvPr/>
        </p:nvCxnSpPr>
        <p:spPr>
          <a:xfrm flipV="1">
            <a:off x="1202492" y="1625805"/>
            <a:ext cx="885857" cy="15982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BE7D9B-9E7B-47BC-A106-FF1CE17DEA95}"/>
              </a:ext>
            </a:extLst>
          </p:cNvPr>
          <p:cNvCxnSpPr>
            <a:cxnSpLocks/>
          </p:cNvCxnSpPr>
          <p:nvPr/>
        </p:nvCxnSpPr>
        <p:spPr>
          <a:xfrm>
            <a:off x="2336473" y="1890164"/>
            <a:ext cx="1434011" cy="173050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1F6584-386F-4098-9886-F53C5790BBC0}"/>
              </a:ext>
            </a:extLst>
          </p:cNvPr>
          <p:cNvSpPr txBox="1"/>
          <p:nvPr/>
        </p:nvSpPr>
        <p:spPr>
          <a:xfrm>
            <a:off x="3266436" y="1092587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68AD15-E123-409B-A071-8B163FE3A535}"/>
              </a:ext>
            </a:extLst>
          </p:cNvPr>
          <p:cNvSpPr txBox="1"/>
          <p:nvPr/>
        </p:nvSpPr>
        <p:spPr>
          <a:xfrm>
            <a:off x="7515312" y="2133507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E5A079-6086-4425-982C-598A31F21F7E}"/>
              </a:ext>
            </a:extLst>
          </p:cNvPr>
          <p:cNvSpPr txBox="1"/>
          <p:nvPr/>
        </p:nvSpPr>
        <p:spPr>
          <a:xfrm>
            <a:off x="3463559" y="3783885"/>
            <a:ext cx="90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color: 'Blue'</a:t>
            </a:r>
          </a:p>
        </p:txBody>
      </p:sp>
    </p:spTree>
    <p:extLst>
      <p:ext uri="{BB962C8B-B14F-4D97-AF65-F5344CB8AC3E}">
        <p14:creationId xmlns:p14="http://schemas.microsoft.com/office/powerpoint/2010/main" val="406554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28133</TotalTime>
  <Words>3196</Words>
  <Application>Microsoft Office PowerPoint</Application>
  <PresentationFormat>On-screen Show (16:9)</PresentationFormat>
  <Paragraphs>731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Arial Black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Object Basics</vt:lpstr>
      <vt:lpstr>See Also</vt:lpstr>
      <vt:lpstr>Using Objects</vt:lpstr>
      <vt:lpstr>Defining Classes</vt:lpstr>
      <vt:lpstr>Defining Classes</vt:lpstr>
      <vt:lpstr>Defining Classes</vt:lpstr>
      <vt:lpstr>Islands of Data</vt:lpstr>
      <vt:lpstr>Data Members</vt:lpstr>
      <vt:lpstr>Data Members</vt:lpstr>
      <vt:lpstr>Data Members</vt:lpstr>
      <vt:lpstr>What Time is it?</vt:lpstr>
      <vt:lpstr>What Time is it?</vt:lpstr>
      <vt:lpstr>What Time is it?</vt:lpstr>
      <vt:lpstr>What Time is it?</vt:lpstr>
      <vt:lpstr>What Time is it?</vt:lpstr>
      <vt:lpstr>Public API</vt:lpstr>
      <vt:lpstr>Performance Cost</vt:lpstr>
      <vt:lpstr>Terminology</vt:lpstr>
      <vt:lpstr>Naming Conventions</vt:lpstr>
      <vt:lpstr>Comparing Mechanics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629</cp:revision>
  <cp:lastPrinted>2018-07-29T22:26:15Z</cp:lastPrinted>
  <dcterms:created xsi:type="dcterms:W3CDTF">2015-07-04T21:12:26Z</dcterms:created>
  <dcterms:modified xsi:type="dcterms:W3CDTF">2020-04-17T14:58:08Z</dcterms:modified>
</cp:coreProperties>
</file>